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0"/>
  </p:notesMasterIdLst>
  <p:sldIdLst>
    <p:sldId id="256" r:id="rId2"/>
    <p:sldId id="285" r:id="rId3"/>
    <p:sldId id="257" r:id="rId4"/>
    <p:sldId id="286" r:id="rId5"/>
    <p:sldId id="259" r:id="rId6"/>
    <p:sldId id="287" r:id="rId7"/>
    <p:sldId id="288" r:id="rId8"/>
    <p:sldId id="289" r:id="rId9"/>
    <p:sldId id="290" r:id="rId10"/>
    <p:sldId id="291" r:id="rId11"/>
    <p:sldId id="262" r:id="rId12"/>
    <p:sldId id="264" r:id="rId13"/>
    <p:sldId id="293" r:id="rId14"/>
    <p:sldId id="266" r:id="rId15"/>
    <p:sldId id="294" r:id="rId16"/>
    <p:sldId id="296" r:id="rId17"/>
    <p:sldId id="295" r:id="rId18"/>
    <p:sldId id="263" r:id="rId19"/>
    <p:sldId id="308" r:id="rId20"/>
    <p:sldId id="310" r:id="rId21"/>
    <p:sldId id="311" r:id="rId22"/>
    <p:sldId id="297" r:id="rId23"/>
    <p:sldId id="298" r:id="rId24"/>
    <p:sldId id="280" r:id="rId25"/>
    <p:sldId id="299" r:id="rId26"/>
    <p:sldId id="312" r:id="rId27"/>
    <p:sldId id="278" r:id="rId28"/>
    <p:sldId id="284"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Lato" panose="020B0604020202020204" charset="0"/>
      <p:regular r:id="rId35"/>
      <p:bold r:id="rId36"/>
      <p:italic r:id="rId37"/>
      <p:boldItalic r:id="rId38"/>
    </p:embeddedFont>
    <p:embeddedFont>
      <p:font typeface="Montserrat" panose="020B0604020202020204" charset="0"/>
      <p:regular r:id="rId39"/>
      <p:bold r:id="rId40"/>
      <p:italic r:id="rId41"/>
      <p:boldItalic r:id="rId42"/>
    </p:embeddedFont>
    <p:embeddedFont>
      <p:font typeface="Raleway"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900"/>
    <a:srgbClr val="309ADC"/>
    <a:srgbClr val="6E717C"/>
    <a:srgbClr val="8DA3B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09E41B-D260-4C49-B5DB-FB746CBCBD1E}">
  <a:tblStyle styleId="{7009E41B-D260-4C49-B5DB-FB746CBCBD1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9" autoAdjust="0"/>
    <p:restoredTop sz="94660"/>
  </p:normalViewPr>
  <p:slideViewPr>
    <p:cSldViewPr snapToGrid="0">
      <p:cViewPr varScale="1">
        <p:scale>
          <a:sx n="83" d="100"/>
          <a:sy n="83" d="100"/>
        </p:scale>
        <p:origin x="6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30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7795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476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857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666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318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981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8864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920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494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613746237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613746237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43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552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213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6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547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955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482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9"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https://assets.zoom.us/images/en-us/desktop/generic/in-meeting/select-language.png" TargetMode="External"/><Relationship Id="rId5" Type="http://schemas.openxmlformats.org/officeDocument/2006/relationships/image" Target="../media/image21.png"/><Relationship Id="rId4" Type="http://schemas.openxmlformats.org/officeDocument/2006/relationships/image" Target="https://4djy83s2swr22ty8mwjq954a-wpengine.netdna-ssl.com/wp-content/uploads/2020/05/Select-Zoom-language-in-English-and-Russian-771x386.pn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probonoconference.org/virtual-conference/virtual-conference-justice-heroes/" TargetMode="External"/><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10.xml"/><Relationship Id="rId5" Type="http://schemas.openxmlformats.org/officeDocument/2006/relationships/slide" Target="slide14.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blog.zoom.us/wordpress/2013/08/29/how-to-get-the-most-out-of-your-zoom-experienc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www.lifesize.com/en/video-conferencing-blog/video-conference-lightin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embed/hIkCmbvAHQQ?rel=0&amp;autoplay=1&amp;cc_load_policy=1" TargetMode="External"/><Relationship Id="rId7" Type="http://schemas.openxmlformats.org/officeDocument/2006/relationships/hyperlink" Target="https://support.zoom.us/hc/en-us/articles/201362283-Testing-computer-or-device-audio"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support.zoom.us/hc/en-us/articles/201362193-Joining-a-Meeting" TargetMode="External"/><Relationship Id="rId5" Type="http://schemas.openxmlformats.org/officeDocument/2006/relationships/hyperlink" Target="https://youtu.be/FAhb8POx7_0" TargetMode="External"/><Relationship Id="rId4" Type="http://schemas.openxmlformats.org/officeDocument/2006/relationships/hyperlink" Target="https://www.youtube.com/watch?v=rQwanxQmFnc" TargetMode="External"/></Relationships>
</file>

<file path=ppt/slides/_rels/slide26.xml.rels><?xml version="1.0" encoding="UTF-8" standalone="yes"?>
<Relationships xmlns="http://schemas.openxmlformats.org/package/2006/relationships"><Relationship Id="rId13" Type="http://schemas.openxmlformats.org/officeDocument/2006/relationships/image" Target="../media/image47.jpeg"/><Relationship Id="rId18" Type="http://schemas.openxmlformats.org/officeDocument/2006/relationships/hyperlink" Target="https://i-probono.com/" TargetMode="External"/><Relationship Id="rId26" Type="http://schemas.openxmlformats.org/officeDocument/2006/relationships/image" Target="../media/image54.png"/><Relationship Id="rId39" Type="http://schemas.openxmlformats.org/officeDocument/2006/relationships/hyperlink" Target="https://www.ashurst.com/" TargetMode="External"/><Relationship Id="rId21" Type="http://schemas.openxmlformats.org/officeDocument/2006/relationships/image" Target="../media/image51.jpeg"/><Relationship Id="rId34" Type="http://schemas.openxmlformats.org/officeDocument/2006/relationships/image" Target="../media/image58.png"/><Relationship Id="rId42" Type="http://schemas.openxmlformats.org/officeDocument/2006/relationships/image" Target="../media/image62.png"/><Relationship Id="rId47" Type="http://schemas.openxmlformats.org/officeDocument/2006/relationships/hyperlink" Target="http://www.l-psd.org/" TargetMode="External"/><Relationship Id="rId50" Type="http://schemas.openxmlformats.org/officeDocument/2006/relationships/image" Target="../media/image66.jpeg"/><Relationship Id="rId55" Type="http://schemas.openxmlformats.org/officeDocument/2006/relationships/hyperlink" Target="https://namati.org/network/" TargetMode="External"/><Relationship Id="rId7" Type="http://schemas.openxmlformats.org/officeDocument/2006/relationships/image" Target="../media/image44.jpeg"/><Relationship Id="rId2" Type="http://schemas.openxmlformats.org/officeDocument/2006/relationships/hyperlink" Target="https://www.giz.de/en/worldwide/73603.html" TargetMode="External"/><Relationship Id="rId16" Type="http://schemas.openxmlformats.org/officeDocument/2006/relationships/hyperlink" Target="https://www.lawsociety.org.sg/" TargetMode="External"/><Relationship Id="rId29" Type="http://schemas.openxmlformats.org/officeDocument/2006/relationships/hyperlink" Target="https://idpc.net/" TargetMode="External"/><Relationship Id="rId11" Type="http://schemas.openxmlformats.org/officeDocument/2006/relationships/image" Target="../media/image46.png"/><Relationship Id="rId24" Type="http://schemas.openxmlformats.org/officeDocument/2006/relationships/image" Target="../media/image53.png"/><Relationship Id="rId32" Type="http://schemas.openxmlformats.org/officeDocument/2006/relationships/image" Target="../media/image57.jpeg"/><Relationship Id="rId37" Type="http://schemas.openxmlformats.org/officeDocument/2006/relationships/hyperlink" Target="https://roya.institute/" TargetMode="External"/><Relationship Id="rId40" Type="http://schemas.openxmlformats.org/officeDocument/2006/relationships/image" Target="../media/image61.jpeg"/><Relationship Id="rId45" Type="http://schemas.openxmlformats.org/officeDocument/2006/relationships/hyperlink" Target="https://www.lexisnexis.com/en-us/gateway.page" TargetMode="External"/><Relationship Id="rId53" Type="http://schemas.openxmlformats.org/officeDocument/2006/relationships/hyperlink" Target="https://action4justice.org/" TargetMode="External"/><Relationship Id="rId5" Type="http://schemas.openxmlformats.org/officeDocument/2006/relationships/image" Target="../media/image43.jpeg"/><Relationship Id="rId10" Type="http://schemas.openxmlformats.org/officeDocument/2006/relationships/hyperlink" Target="http://www.trust.org/trustlaw/" TargetMode="External"/><Relationship Id="rId19" Type="http://schemas.openxmlformats.org/officeDocument/2006/relationships/image" Target="../media/image50.png"/><Relationship Id="rId31" Type="http://schemas.openxmlformats.org/officeDocument/2006/relationships/hyperlink" Target="http://www.a4id.org/" TargetMode="External"/><Relationship Id="rId44" Type="http://schemas.openxmlformats.org/officeDocument/2006/relationships/image" Target="../media/image63.jpeg"/><Relationship Id="rId52" Type="http://schemas.openxmlformats.org/officeDocument/2006/relationships/image" Target="../media/image67.jpeg"/><Relationship Id="rId4" Type="http://schemas.openxmlformats.org/officeDocument/2006/relationships/hyperlink" Target="https://www.babseacle.org/" TargetMode="External"/><Relationship Id="rId9" Type="http://schemas.openxmlformats.org/officeDocument/2006/relationships/image" Target="../media/image45.jpg"/><Relationship Id="rId14" Type="http://schemas.openxmlformats.org/officeDocument/2006/relationships/hyperlink" Target="https://asiafoundation.org/" TargetMode="External"/><Relationship Id="rId22" Type="http://schemas.openxmlformats.org/officeDocument/2006/relationships/image" Target="../media/image52.jpeg"/><Relationship Id="rId27" Type="http://schemas.openxmlformats.org/officeDocument/2006/relationships/hyperlink" Target="https://www.opensocietyfoundations.org/" TargetMode="External"/><Relationship Id="rId30" Type="http://schemas.openxmlformats.org/officeDocument/2006/relationships/image" Target="../media/image56.jpeg"/><Relationship Id="rId35" Type="http://schemas.openxmlformats.org/officeDocument/2006/relationships/hyperlink" Target="https://www.law.nyu.edu/" TargetMode="External"/><Relationship Id="rId43" Type="http://schemas.openxmlformats.org/officeDocument/2006/relationships/hyperlink" Target="https://www.jurists.co.jp/en" TargetMode="External"/><Relationship Id="rId48" Type="http://schemas.openxmlformats.org/officeDocument/2006/relationships/image" Target="../media/image65.png"/><Relationship Id="rId56" Type="http://schemas.openxmlformats.org/officeDocument/2006/relationships/image" Target="../media/image69.png"/><Relationship Id="rId8" Type="http://schemas.openxmlformats.org/officeDocument/2006/relationships/hyperlink" Target="https://namati.org/" TargetMode="External"/><Relationship Id="rId51" Type="http://schemas.openxmlformats.org/officeDocument/2006/relationships/hyperlink" Target="https://www.unhcr.org/" TargetMode="External"/><Relationship Id="rId3" Type="http://schemas.openxmlformats.org/officeDocument/2006/relationships/image" Target="../media/image42.jpeg"/><Relationship Id="rId12" Type="http://schemas.openxmlformats.org/officeDocument/2006/relationships/hyperlink" Target="https://www.dlapiper.com/en/global/" TargetMode="External"/><Relationship Id="rId17" Type="http://schemas.openxmlformats.org/officeDocument/2006/relationships/image" Target="../media/image49.jpeg"/><Relationship Id="rId25" Type="http://schemas.openxmlformats.org/officeDocument/2006/relationships/hyperlink" Target="https://www.justiceinitiative.org/" TargetMode="External"/><Relationship Id="rId33" Type="http://schemas.openxmlformats.org/officeDocument/2006/relationships/hyperlink" Target="http://www.brac.net/" TargetMode="External"/><Relationship Id="rId38" Type="http://schemas.openxmlformats.org/officeDocument/2006/relationships/image" Target="../media/image60.png"/><Relationship Id="rId46" Type="http://schemas.openxmlformats.org/officeDocument/2006/relationships/image" Target="../media/image64.png"/><Relationship Id="rId20" Type="http://schemas.openxmlformats.org/officeDocument/2006/relationships/hyperlink" Target="https://www.lannalawyers.com/" TargetMode="External"/><Relationship Id="rId41" Type="http://schemas.openxmlformats.org/officeDocument/2006/relationships/hyperlink" Target="https://www.probonocentre.org.au/" TargetMode="External"/><Relationship Id="rId54"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hyperlink" Target="https://www.herbertsmithfreehills.com/" TargetMode="External"/><Relationship Id="rId15" Type="http://schemas.openxmlformats.org/officeDocument/2006/relationships/image" Target="../media/image48.png"/><Relationship Id="rId23" Type="http://schemas.openxmlformats.org/officeDocument/2006/relationships/hyperlink" Target="https://asia-ajar.org/" TargetMode="External"/><Relationship Id="rId28" Type="http://schemas.openxmlformats.org/officeDocument/2006/relationships/image" Target="../media/image55.jpeg"/><Relationship Id="rId36" Type="http://schemas.openxmlformats.org/officeDocument/2006/relationships/image" Target="../media/image59.jpeg"/><Relationship Id="rId49" Type="http://schemas.openxmlformats.org/officeDocument/2006/relationships/hyperlink" Target="https://www.pilnet.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hyperlink" Target="https://www.babseacle.org/2020-asia-regional-cle-mock-trial-event/" TargetMode="External"/><Relationship Id="rId7" Type="http://schemas.openxmlformats.org/officeDocument/2006/relationships/image" Target="../media/image70.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https://www.probonoconference.org/" TargetMode="External"/><Relationship Id="rId5" Type="http://schemas.openxmlformats.org/officeDocument/2006/relationships/hyperlink" Target="https://asiajusticemarathon.org/global-pro-bono-move/" TargetMode="External"/><Relationship Id="rId10" Type="http://schemas.openxmlformats.org/officeDocument/2006/relationships/image" Target="../media/image73.png"/><Relationship Id="rId4" Type="http://schemas.openxmlformats.org/officeDocument/2006/relationships/hyperlink" Target="https://www.babseacle.org/virtual-cle-mock-trial/" TargetMode="External"/><Relationship Id="rId9"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hyperlink" Target="https://zoom.us/download" TargetMode="External"/><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https://zoom-support-cdn.s3.amazonaws.com/images/en-us/desktop/generic/shared-screen-with-reactions.png" TargetMode="Externa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https://zoom-support-cdn.s3.amazonaws.com/images/en-us/desktop/generic/in-meeting/reaction-options-5-2.png" TargetMode="External"/><Relationship Id="rId5" Type="http://schemas.openxmlformats.org/officeDocument/2006/relationships/image" Target="../media/image11.png"/><Relationship Id="rId4" Type="http://schemas.openxmlformats.org/officeDocument/2006/relationships/image" Target="https://zoom-support-cdn.s3.amazonaws.com/images/en-us/desktop/generic/reactions.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2407500" y="638510"/>
            <a:ext cx="6736500" cy="1585991"/>
          </a:xfrm>
          <a:prstGeom prst="rect">
            <a:avLst/>
          </a:prstGeom>
        </p:spPr>
        <p:txBody>
          <a:bodyPr spcFirstLastPara="1" wrap="square" lIns="91425" tIns="91425" rIns="91425" bIns="91425" anchor="t" anchorCtr="0">
            <a:noAutofit/>
          </a:bodyPr>
          <a:lstStyle/>
          <a:p>
            <a:r>
              <a:rPr lang="en-US" sz="4000" b="1" cap="all" dirty="0">
                <a:latin typeface="Raleway" panose="020B0604020202020204" charset="0"/>
                <a:ea typeface="Times New Roman" panose="02020603050405020304" pitchFamily="18" charset="0"/>
                <a:cs typeface="Angsana New" panose="02020603050405020304" pitchFamily="18" charset="-34"/>
              </a:rPr>
              <a:t>instruction for </a:t>
            </a:r>
            <a:br>
              <a:rPr lang="en-US" sz="4000" b="1" cap="all" dirty="0">
                <a:latin typeface="Raleway" panose="020B0604020202020204" charset="0"/>
                <a:ea typeface="Times New Roman" panose="02020603050405020304" pitchFamily="18" charset="0"/>
                <a:cs typeface="Angsana New" panose="02020603050405020304" pitchFamily="18" charset="-34"/>
              </a:rPr>
            </a:br>
            <a:r>
              <a:rPr lang="en-US" sz="4000" b="1" cap="all" dirty="0">
                <a:latin typeface="Raleway" panose="020B0604020202020204" charset="0"/>
                <a:ea typeface="Times New Roman" panose="02020603050405020304" pitchFamily="18" charset="0"/>
                <a:cs typeface="Angsana New" panose="02020603050405020304" pitchFamily="18" charset="-34"/>
              </a:rPr>
              <a:t>participants via zoom</a:t>
            </a:r>
            <a:endParaRPr sz="4000" dirty="0">
              <a:latin typeface="Raleway" panose="020B0604020202020204" charset="0"/>
            </a:endParaRPr>
          </a:p>
        </p:txBody>
      </p:sp>
      <p:pic>
        <p:nvPicPr>
          <p:cNvPr id="2" name="Picture 2" descr="Zealous Zooming: Effective Advocacy in Virtual Court">
            <a:extLst>
              <a:ext uri="{FF2B5EF4-FFF2-40B4-BE49-F238E27FC236}">
                <a16:creationId xmlns:a16="http://schemas.microsoft.com/office/drawing/2014/main" id="{227FAF46-CD53-4FE2-8FDA-ED5867A69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05" y="492871"/>
            <a:ext cx="1919802" cy="19198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8088E9-88A8-4AC3-ABF4-1B1ACE596EC3}"/>
              </a:ext>
            </a:extLst>
          </p:cNvPr>
          <p:cNvSpPr txBox="1"/>
          <p:nvPr/>
        </p:nvSpPr>
        <p:spPr>
          <a:xfrm>
            <a:off x="2881424" y="2626612"/>
            <a:ext cx="4614530" cy="584775"/>
          </a:xfrm>
          <a:prstGeom prst="rect">
            <a:avLst/>
          </a:prstGeom>
          <a:noFill/>
        </p:spPr>
        <p:txBody>
          <a:bodyPr wrap="square">
            <a:spAutoFit/>
          </a:bodyPr>
          <a:lstStyle/>
          <a:p>
            <a:pPr algn="r"/>
            <a:r>
              <a:rPr lang="en-US" sz="1600" b="1" dirty="0">
                <a:solidFill>
                  <a:schemeClr val="tx1"/>
                </a:solidFill>
                <a:latin typeface="Lato" panose="020B0604020202020204" charset="0"/>
                <a:cs typeface="Arial" panose="020B0604020202020204" pitchFamily="34" charset="0"/>
              </a:rPr>
              <a:t>INAUGURAL  ASIA PRO BONO </a:t>
            </a:r>
          </a:p>
          <a:p>
            <a:pPr algn="r"/>
            <a:r>
              <a:rPr lang="en-US" sz="1600" b="1" dirty="0">
                <a:solidFill>
                  <a:schemeClr val="tx1"/>
                </a:solidFill>
                <a:latin typeface="Lato" panose="020B0604020202020204" charset="0"/>
                <a:cs typeface="Arial" panose="020B0604020202020204" pitchFamily="34" charset="0"/>
              </a:rPr>
              <a:t>VIRTUAL CONFERENCE</a:t>
            </a:r>
          </a:p>
        </p:txBody>
      </p:sp>
      <p:sp>
        <p:nvSpPr>
          <p:cNvPr id="8" name="TextBox 7">
            <a:extLst>
              <a:ext uri="{FF2B5EF4-FFF2-40B4-BE49-F238E27FC236}">
                <a16:creationId xmlns:a16="http://schemas.microsoft.com/office/drawing/2014/main" id="{DDAEDAD0-45E6-4D0E-B318-1AAACB208221}"/>
              </a:ext>
            </a:extLst>
          </p:cNvPr>
          <p:cNvSpPr txBox="1"/>
          <p:nvPr/>
        </p:nvSpPr>
        <p:spPr>
          <a:xfrm>
            <a:off x="5188689" y="3211387"/>
            <a:ext cx="4614530" cy="307777"/>
          </a:xfrm>
          <a:prstGeom prst="rect">
            <a:avLst/>
          </a:prstGeom>
          <a:noFill/>
        </p:spPr>
        <p:txBody>
          <a:bodyPr wrap="square">
            <a:spAutoFit/>
          </a:bodyPr>
          <a:lstStyle/>
          <a:p>
            <a:r>
              <a:rPr lang="en-US" b="1" dirty="0">
                <a:solidFill>
                  <a:schemeClr val="accent2">
                    <a:lumMod val="50000"/>
                  </a:schemeClr>
                </a:solidFill>
              </a:rPr>
              <a:t>24-28 SEPTEMBER 2020</a:t>
            </a:r>
          </a:p>
        </p:txBody>
      </p:sp>
      <p:sp>
        <p:nvSpPr>
          <p:cNvPr id="7" name="Rectangle 6">
            <a:extLst>
              <a:ext uri="{FF2B5EF4-FFF2-40B4-BE49-F238E27FC236}">
                <a16:creationId xmlns:a16="http://schemas.microsoft.com/office/drawing/2014/main" id="{41B49843-6D99-4B50-A57B-062E5F1BEDF1}"/>
              </a:ext>
            </a:extLst>
          </p:cNvPr>
          <p:cNvSpPr/>
          <p:nvPr/>
        </p:nvSpPr>
        <p:spPr>
          <a:xfrm>
            <a:off x="0" y="4348716"/>
            <a:ext cx="9144000" cy="79478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CB4BD41-FE0E-4885-882C-F18CD4CDDACE}"/>
              </a:ext>
            </a:extLst>
          </p:cNvPr>
          <p:cNvSpPr txBox="1"/>
          <p:nvPr/>
        </p:nvSpPr>
        <p:spPr>
          <a:xfrm>
            <a:off x="5935626" y="4746108"/>
            <a:ext cx="3120656" cy="307777"/>
          </a:xfrm>
          <a:prstGeom prst="rect">
            <a:avLst/>
          </a:prstGeom>
          <a:noFill/>
        </p:spPr>
        <p:txBody>
          <a:bodyPr wrap="square">
            <a:spAutoFit/>
          </a:bodyPr>
          <a:lstStyle/>
          <a:p>
            <a:pPr marL="0" marR="0" algn="r">
              <a:spcBef>
                <a:spcPts val="600"/>
              </a:spcBef>
              <a:spcAft>
                <a:spcPts val="0"/>
              </a:spcAft>
            </a:pPr>
            <a:r>
              <a:rPr lang="en-US" sz="1400" dirty="0">
                <a:solidFill>
                  <a:schemeClr val="bg1"/>
                </a:solidFill>
                <a:effectLst/>
                <a:latin typeface="Calibri" panose="020F0502020204030204" pitchFamily="34" charset="0"/>
                <a:ea typeface="Times New Roman" panose="02020603050405020304" pitchFamily="18" charset="0"/>
                <a:cs typeface="Cordia New" panose="020B0304020202020204" pitchFamily="34" charset="-34"/>
              </a:rPr>
              <a:t>www.probonoconference.org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893700" y="561391"/>
            <a:ext cx="7628100" cy="61980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chemeClr val="accent1">
                    <a:lumMod val="75000"/>
                  </a:schemeClr>
                </a:solidFill>
              </a:rPr>
              <a:t>Using annotation tools</a:t>
            </a:r>
            <a:endParaRPr b="1" dirty="0">
              <a:solidFill>
                <a:schemeClr val="accent1">
                  <a:lumMod val="75000"/>
                </a:schemeClr>
              </a:solidFill>
            </a:endParaRPr>
          </a:p>
        </p:txBody>
      </p:sp>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20" name="Google Shape;153;p20">
            <a:extLst>
              <a:ext uri="{FF2B5EF4-FFF2-40B4-BE49-F238E27FC236}">
                <a16:creationId xmlns:a16="http://schemas.microsoft.com/office/drawing/2014/main" id="{0141C190-23E9-43F5-9E8B-CF6DD46A9493}"/>
              </a:ext>
            </a:extLst>
          </p:cNvPr>
          <p:cNvSpPr txBox="1">
            <a:spLocks noGrp="1"/>
          </p:cNvSpPr>
          <p:nvPr>
            <p:ph type="body" idx="1"/>
          </p:nvPr>
        </p:nvSpPr>
        <p:spPr>
          <a:xfrm>
            <a:off x="893700" y="1192339"/>
            <a:ext cx="3678300" cy="124163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400" b="1" dirty="0"/>
              <a:t>Some sessions, </a:t>
            </a:r>
            <a:r>
              <a:rPr lang="en-US" sz="1200" dirty="0"/>
              <a:t>presenters might share an online whiteboard and ask participants to participate in the session by using annotation tools.</a:t>
            </a:r>
          </a:p>
          <a:p>
            <a:pPr marL="0" lvl="0" indent="0" algn="l" rtl="0">
              <a:spcBef>
                <a:spcPts val="600"/>
              </a:spcBef>
              <a:spcAft>
                <a:spcPts val="0"/>
              </a:spcAft>
              <a:buNone/>
            </a:pPr>
            <a:endParaRPr lang="en-US" sz="1400" dirty="0"/>
          </a:p>
        </p:txBody>
      </p:sp>
      <p:sp>
        <p:nvSpPr>
          <p:cNvPr id="21" name="Google Shape;154;p20">
            <a:extLst>
              <a:ext uri="{FF2B5EF4-FFF2-40B4-BE49-F238E27FC236}">
                <a16:creationId xmlns:a16="http://schemas.microsoft.com/office/drawing/2014/main" id="{8608850E-A7FD-46AD-A03A-406ABA37B861}"/>
              </a:ext>
            </a:extLst>
          </p:cNvPr>
          <p:cNvSpPr txBox="1">
            <a:spLocks noGrp="1"/>
          </p:cNvSpPr>
          <p:nvPr>
            <p:ph type="body" idx="2"/>
          </p:nvPr>
        </p:nvSpPr>
        <p:spPr>
          <a:xfrm>
            <a:off x="893700" y="1863696"/>
            <a:ext cx="3678300" cy="86665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200" dirty="0"/>
              <a:t>To use the annotation tools, while viewing a shared screen or shared whiteboard, click View Options then Annotate at the top.</a:t>
            </a:r>
            <a:r>
              <a:rPr lang="en-US" sz="1000" dirty="0"/>
              <a:t> </a:t>
            </a:r>
          </a:p>
        </p:txBody>
      </p:sp>
      <p:pic>
        <p:nvPicPr>
          <p:cNvPr id="27" name="Picture 2">
            <a:extLst>
              <a:ext uri="{FF2B5EF4-FFF2-40B4-BE49-F238E27FC236}">
                <a16:creationId xmlns:a16="http://schemas.microsoft.com/office/drawing/2014/main" id="{AF5AF439-61C2-47BD-8D77-3D194D849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73" y="3162235"/>
            <a:ext cx="7250842" cy="53204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Google Shape;154;p20">
            <a:extLst>
              <a:ext uri="{FF2B5EF4-FFF2-40B4-BE49-F238E27FC236}">
                <a16:creationId xmlns:a16="http://schemas.microsoft.com/office/drawing/2014/main" id="{60F29251-AB1F-48C0-A11B-5D6B8033BEDC}"/>
              </a:ext>
            </a:extLst>
          </p:cNvPr>
          <p:cNvSpPr txBox="1">
            <a:spLocks/>
          </p:cNvSpPr>
          <p:nvPr/>
        </p:nvSpPr>
        <p:spPr>
          <a:xfrm>
            <a:off x="857573" y="2719285"/>
            <a:ext cx="2757474" cy="5320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buFont typeface="Lato"/>
              <a:buNone/>
            </a:pPr>
            <a:r>
              <a:rPr lang="en-US" sz="1200" dirty="0">
                <a:solidFill>
                  <a:schemeClr val="accent1">
                    <a:lumMod val="75000"/>
                  </a:schemeClr>
                </a:solidFill>
              </a:rPr>
              <a:t>You will see these annotation tools:</a:t>
            </a:r>
          </a:p>
          <a:p>
            <a:pPr marL="0" indent="0">
              <a:buFont typeface="Lato"/>
              <a:buNone/>
            </a:pPr>
            <a:endParaRPr lang="en-US" sz="1200" dirty="0">
              <a:solidFill>
                <a:schemeClr val="accent1">
                  <a:lumMod val="75000"/>
                </a:schemeClr>
              </a:solidFill>
            </a:endParaRPr>
          </a:p>
          <a:p>
            <a:pPr marL="0" indent="0">
              <a:buFont typeface="Lato"/>
              <a:buNone/>
            </a:pPr>
            <a:r>
              <a:rPr lang="en-US" sz="1200" dirty="0"/>
              <a:t>. </a:t>
            </a:r>
          </a:p>
          <a:p>
            <a:pPr marL="0" indent="0">
              <a:buFont typeface="Lato"/>
              <a:buNone/>
            </a:pPr>
            <a:endParaRPr lang="en-US" sz="1200" dirty="0"/>
          </a:p>
        </p:txBody>
      </p:sp>
      <p:sp>
        <p:nvSpPr>
          <p:cNvPr id="31" name="Google Shape;154;p20">
            <a:extLst>
              <a:ext uri="{FF2B5EF4-FFF2-40B4-BE49-F238E27FC236}">
                <a16:creationId xmlns:a16="http://schemas.microsoft.com/office/drawing/2014/main" id="{27DC9240-121F-4D32-91D5-ADE812713875}"/>
              </a:ext>
            </a:extLst>
          </p:cNvPr>
          <p:cNvSpPr txBox="1">
            <a:spLocks/>
          </p:cNvSpPr>
          <p:nvPr/>
        </p:nvSpPr>
        <p:spPr>
          <a:xfrm>
            <a:off x="857573" y="3811012"/>
            <a:ext cx="7250842" cy="770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buFont typeface="Lato"/>
              <a:buNone/>
            </a:pPr>
            <a:r>
              <a:rPr lang="en-US" sz="1200" dirty="0"/>
              <a:t>You will be able to insert text, lines, arrows, shapes, and predefined icons like a check mark or a star. </a:t>
            </a:r>
          </a:p>
          <a:p>
            <a:pPr marL="0" indent="0">
              <a:buFont typeface="Lato"/>
              <a:buNone/>
            </a:pPr>
            <a:r>
              <a:rPr lang="en-US" sz="1200" dirty="0"/>
              <a:t>You will also be able to display spotlights and arrows that display your name.</a:t>
            </a:r>
            <a:endParaRPr lang="en-US" sz="1000" dirty="0"/>
          </a:p>
        </p:txBody>
      </p:sp>
      <p:pic>
        <p:nvPicPr>
          <p:cNvPr id="6" name="Picture 4" descr="6 Practical Tips For Video Conference Newbies">
            <a:extLst>
              <a:ext uri="{FF2B5EF4-FFF2-40B4-BE49-F238E27FC236}">
                <a16:creationId xmlns:a16="http://schemas.microsoft.com/office/drawing/2014/main" id="{2E4B41BE-A700-417F-8982-AB454DC05A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2" t="11087" r="21308"/>
          <a:stretch/>
        </p:blipFill>
        <p:spPr bwMode="auto">
          <a:xfrm>
            <a:off x="5715171" y="655050"/>
            <a:ext cx="2393244" cy="1814535"/>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23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1998356" cy="2049409"/>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ctrTitle" idx="4294967295"/>
          </p:nvPr>
        </p:nvSpPr>
        <p:spPr>
          <a:xfrm>
            <a:off x="778225" y="2065087"/>
            <a:ext cx="6623100" cy="142275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400" dirty="0">
                <a:solidFill>
                  <a:schemeClr val="lt1"/>
                </a:solidFill>
              </a:rPr>
              <a:t>Listening to language interpretation</a:t>
            </a:r>
            <a:endParaRPr sz="4400" dirty="0">
              <a:solidFill>
                <a:schemeClr val="lt1"/>
              </a:solidFill>
            </a:endParaRPr>
          </a:p>
        </p:txBody>
      </p:sp>
      <p:sp>
        <p:nvSpPr>
          <p:cNvPr id="133" name="Google Shape;133;p18"/>
          <p:cNvSpPr txBox="1">
            <a:spLocks noGrp="1"/>
          </p:cNvSpPr>
          <p:nvPr>
            <p:ph type="subTitle" idx="4294967295"/>
          </p:nvPr>
        </p:nvSpPr>
        <p:spPr>
          <a:xfrm>
            <a:off x="778224" y="3410233"/>
            <a:ext cx="7802249" cy="1286699"/>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dirty="0">
                <a:solidFill>
                  <a:schemeClr val="lt1"/>
                </a:solidFill>
              </a:rPr>
              <a:t>While most of the conference sessions will be conducted in English, interpretation for some languages will be available for some of the sessions</a:t>
            </a:r>
            <a:r>
              <a:rPr lang="en-US" sz="2400" dirty="0">
                <a:solidFill>
                  <a:schemeClr val="lt1"/>
                </a:solidFill>
              </a:rPr>
              <a:t>.</a:t>
            </a:r>
          </a:p>
        </p:txBody>
      </p:sp>
      <p:sp>
        <p:nvSpPr>
          <p:cNvPr id="139" name="Google Shape;13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2" name="AutoShape 6" descr="Translate - Free interface icons">
            <a:extLst>
              <a:ext uri="{FF2B5EF4-FFF2-40B4-BE49-F238E27FC236}">
                <a16:creationId xmlns:a16="http://schemas.microsoft.com/office/drawing/2014/main" id="{19537824-1FE5-4245-BA91-9D14937A9D7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Interpret, language, microphone, translate icon">
            <a:extLst>
              <a:ext uri="{FF2B5EF4-FFF2-40B4-BE49-F238E27FC236}">
                <a16:creationId xmlns:a16="http://schemas.microsoft.com/office/drawing/2014/main" id="{C3481074-8DC8-4C44-AF70-D223E3F6A512}"/>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977370" y="111871"/>
            <a:ext cx="1831015" cy="1831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1" name="Rectangle 10">
            <a:extLst>
              <a:ext uri="{FF2B5EF4-FFF2-40B4-BE49-F238E27FC236}">
                <a16:creationId xmlns:a16="http://schemas.microsoft.com/office/drawing/2014/main" id="{F3058DBC-1D54-4669-B95D-CDCEFB3A6E1C}"/>
              </a:ext>
            </a:extLst>
          </p:cNvPr>
          <p:cNvSpPr/>
          <p:nvPr/>
        </p:nvSpPr>
        <p:spPr>
          <a:xfrm>
            <a:off x="0" y="191386"/>
            <a:ext cx="9144000" cy="7812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Google Shape;152;p20"/>
          <p:cNvSpPr txBox="1">
            <a:spLocks noGrp="1"/>
          </p:cNvSpPr>
          <p:nvPr>
            <p:ph type="title"/>
          </p:nvPr>
        </p:nvSpPr>
        <p:spPr>
          <a:xfrm>
            <a:off x="778562" y="241086"/>
            <a:ext cx="7586875" cy="68183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000" b="1" dirty="0">
                <a:solidFill>
                  <a:schemeClr val="bg1"/>
                </a:solidFill>
              </a:rPr>
              <a:t>How to conference in other languages ?</a:t>
            </a:r>
            <a:endParaRPr sz="3000" b="1" dirty="0">
              <a:solidFill>
                <a:schemeClr val="bg1"/>
              </a:solidFill>
            </a:endParaRPr>
          </a:p>
        </p:txBody>
      </p:sp>
      <p:sp>
        <p:nvSpPr>
          <p:cNvPr id="156" name="Google Shape;156;p2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16" name="Google Shape;153;p20">
            <a:extLst>
              <a:ext uri="{FF2B5EF4-FFF2-40B4-BE49-F238E27FC236}">
                <a16:creationId xmlns:a16="http://schemas.microsoft.com/office/drawing/2014/main" id="{C1A29208-CD54-42B2-8B44-77D51DA931C3}"/>
              </a:ext>
            </a:extLst>
          </p:cNvPr>
          <p:cNvSpPr txBox="1">
            <a:spLocks noGrp="1"/>
          </p:cNvSpPr>
          <p:nvPr>
            <p:ph type="body" idx="1"/>
          </p:nvPr>
        </p:nvSpPr>
        <p:spPr>
          <a:xfrm>
            <a:off x="1110324" y="3053462"/>
            <a:ext cx="3678300" cy="124163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1. Click on the globe icon for interpretation </a:t>
            </a:r>
            <a:br>
              <a:rPr lang="en-US" dirty="0"/>
            </a:br>
            <a:r>
              <a:rPr lang="en-US" i="1" dirty="0"/>
              <a:t>(at the bottom right of your screen).</a:t>
            </a:r>
          </a:p>
        </p:txBody>
      </p:sp>
      <p:sp>
        <p:nvSpPr>
          <p:cNvPr id="19" name="Google Shape;153;p20">
            <a:extLst>
              <a:ext uri="{FF2B5EF4-FFF2-40B4-BE49-F238E27FC236}">
                <a16:creationId xmlns:a16="http://schemas.microsoft.com/office/drawing/2014/main" id="{C225B663-9A7E-48D3-8B79-AE411B7E2F28}"/>
              </a:ext>
            </a:extLst>
          </p:cNvPr>
          <p:cNvSpPr txBox="1">
            <a:spLocks/>
          </p:cNvSpPr>
          <p:nvPr/>
        </p:nvSpPr>
        <p:spPr>
          <a:xfrm>
            <a:off x="5208243" y="1319487"/>
            <a:ext cx="3374162" cy="6818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en-US" b="1" dirty="0"/>
              <a:t>2. Select the language that </a:t>
            </a:r>
          </a:p>
          <a:p>
            <a:pPr marL="0" indent="0">
              <a:buFont typeface="Lato"/>
              <a:buNone/>
            </a:pPr>
            <a:r>
              <a:rPr lang="en-US" b="1" dirty="0"/>
              <a:t>     you would like to hear.</a:t>
            </a:r>
          </a:p>
          <a:p>
            <a:pPr marL="0" indent="0">
              <a:buFont typeface="Lato"/>
              <a:buNone/>
            </a:pPr>
            <a:endParaRPr lang="en-US" dirty="0"/>
          </a:p>
        </p:txBody>
      </p:sp>
      <p:pic>
        <p:nvPicPr>
          <p:cNvPr id="2051" name="Picture 3" descr="GIJN Webinar — Investigating the Pandemic: Masterclass on Online ...">
            <a:extLst>
              <a:ext uri="{FF2B5EF4-FFF2-40B4-BE49-F238E27FC236}">
                <a16:creationId xmlns:a16="http://schemas.microsoft.com/office/drawing/2014/main" id="{AC1378C9-C9B7-4622-8D1F-A3638DB727E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53049" t="79274" r="4150" b="4663"/>
          <a:stretch>
            <a:fillRect/>
          </a:stretch>
        </p:blipFill>
        <p:spPr bwMode="auto">
          <a:xfrm>
            <a:off x="1212128" y="3869087"/>
            <a:ext cx="3143250" cy="5905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968329E8-05CD-466A-BD76-13378887606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293304" y="2206125"/>
            <a:ext cx="2562225" cy="2286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Online Meeting PNG Download Image | PNG Arts">
            <a:extLst>
              <a:ext uri="{FF2B5EF4-FFF2-40B4-BE49-F238E27FC236}">
                <a16:creationId xmlns:a16="http://schemas.microsoft.com/office/drawing/2014/main" id="{0F8DCBEA-A913-4EC4-8777-418DB94F39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2339" y="1319487"/>
            <a:ext cx="1922829" cy="14721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1" name="Rectangle 10">
            <a:extLst>
              <a:ext uri="{FF2B5EF4-FFF2-40B4-BE49-F238E27FC236}">
                <a16:creationId xmlns:a16="http://schemas.microsoft.com/office/drawing/2014/main" id="{F3058DBC-1D54-4669-B95D-CDCEFB3A6E1C}"/>
              </a:ext>
            </a:extLst>
          </p:cNvPr>
          <p:cNvSpPr/>
          <p:nvPr/>
        </p:nvSpPr>
        <p:spPr>
          <a:xfrm>
            <a:off x="0" y="191386"/>
            <a:ext cx="9144000" cy="7812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Google Shape;152;p20"/>
          <p:cNvSpPr txBox="1">
            <a:spLocks noGrp="1"/>
          </p:cNvSpPr>
          <p:nvPr>
            <p:ph type="title"/>
          </p:nvPr>
        </p:nvSpPr>
        <p:spPr>
          <a:xfrm>
            <a:off x="778562" y="241086"/>
            <a:ext cx="7586875" cy="68183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000" b="1" dirty="0">
                <a:solidFill>
                  <a:schemeClr val="bg1"/>
                </a:solidFill>
              </a:rPr>
              <a:t>How to conference in other languages ?</a:t>
            </a:r>
            <a:endParaRPr sz="3000" b="1" dirty="0">
              <a:solidFill>
                <a:schemeClr val="bg1"/>
              </a:solidFill>
            </a:endParaRPr>
          </a:p>
        </p:txBody>
      </p:sp>
      <p:sp>
        <p:nvSpPr>
          <p:cNvPr id="156" name="Google Shape;156;p2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16" name="Google Shape;153;p20">
            <a:extLst>
              <a:ext uri="{FF2B5EF4-FFF2-40B4-BE49-F238E27FC236}">
                <a16:creationId xmlns:a16="http://schemas.microsoft.com/office/drawing/2014/main" id="{C1A29208-CD54-42B2-8B44-77D51DA931C3}"/>
              </a:ext>
            </a:extLst>
          </p:cNvPr>
          <p:cNvSpPr txBox="1">
            <a:spLocks noGrp="1"/>
          </p:cNvSpPr>
          <p:nvPr>
            <p:ph type="body" idx="1"/>
          </p:nvPr>
        </p:nvSpPr>
        <p:spPr>
          <a:xfrm>
            <a:off x="995183" y="1330156"/>
            <a:ext cx="7370251" cy="59437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Interpretation for </a:t>
            </a:r>
            <a:r>
              <a:rPr lang="en-US" b="1" dirty="0">
                <a:solidFill>
                  <a:schemeClr val="accent1">
                    <a:lumMod val="75000"/>
                  </a:schemeClr>
                </a:solidFill>
              </a:rPr>
              <a:t>Lao</a:t>
            </a:r>
            <a:r>
              <a:rPr lang="en-US" b="1" dirty="0"/>
              <a:t> language	 		  click </a:t>
            </a:r>
            <a:r>
              <a:rPr lang="en-US" b="1" dirty="0">
                <a:solidFill>
                  <a:schemeClr val="accent1">
                    <a:lumMod val="75000"/>
                  </a:schemeClr>
                </a:solidFill>
              </a:rPr>
              <a:t>Chinese</a:t>
            </a:r>
            <a:endParaRPr lang="en-US" i="1" dirty="0"/>
          </a:p>
        </p:txBody>
      </p:sp>
      <p:sp>
        <p:nvSpPr>
          <p:cNvPr id="10" name="Google Shape;153;p20">
            <a:extLst>
              <a:ext uri="{FF2B5EF4-FFF2-40B4-BE49-F238E27FC236}">
                <a16:creationId xmlns:a16="http://schemas.microsoft.com/office/drawing/2014/main" id="{6EA8397F-D652-4702-9F04-246C8A8822A0}"/>
              </a:ext>
            </a:extLst>
          </p:cNvPr>
          <p:cNvSpPr txBox="1">
            <a:spLocks/>
          </p:cNvSpPr>
          <p:nvPr/>
        </p:nvSpPr>
        <p:spPr>
          <a:xfrm>
            <a:off x="995182" y="1842685"/>
            <a:ext cx="7370251" cy="5943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en-US" b="1" dirty="0"/>
              <a:t>Interpretation for </a:t>
            </a:r>
            <a:r>
              <a:rPr lang="en-US" b="1" dirty="0">
                <a:solidFill>
                  <a:schemeClr val="accent1">
                    <a:lumMod val="75000"/>
                  </a:schemeClr>
                </a:solidFill>
              </a:rPr>
              <a:t>Urdu</a:t>
            </a:r>
            <a:r>
              <a:rPr lang="en-US" b="1" dirty="0"/>
              <a:t> language	 		  click </a:t>
            </a:r>
            <a:r>
              <a:rPr lang="en-US" b="1" dirty="0">
                <a:solidFill>
                  <a:schemeClr val="accent1">
                    <a:lumMod val="75000"/>
                  </a:schemeClr>
                </a:solidFill>
              </a:rPr>
              <a:t>Urdu</a:t>
            </a:r>
            <a:endParaRPr lang="en-US" b="1" dirty="0"/>
          </a:p>
          <a:p>
            <a:pPr marL="0" indent="0">
              <a:buFont typeface="Lato"/>
              <a:buNone/>
            </a:pPr>
            <a:endParaRPr lang="en-US" i="1" dirty="0"/>
          </a:p>
        </p:txBody>
      </p:sp>
      <p:sp>
        <p:nvSpPr>
          <p:cNvPr id="2" name="Google Shape;153;p20">
            <a:extLst>
              <a:ext uri="{FF2B5EF4-FFF2-40B4-BE49-F238E27FC236}">
                <a16:creationId xmlns:a16="http://schemas.microsoft.com/office/drawing/2014/main" id="{058AEDB5-1445-403B-B511-B601AF23D074}"/>
              </a:ext>
            </a:extLst>
          </p:cNvPr>
          <p:cNvSpPr txBox="1">
            <a:spLocks/>
          </p:cNvSpPr>
          <p:nvPr/>
        </p:nvSpPr>
        <p:spPr>
          <a:xfrm>
            <a:off x="995183" y="2346273"/>
            <a:ext cx="7370251" cy="5943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en-US" b="1" dirty="0"/>
              <a:t>Interpretation for </a:t>
            </a:r>
            <a:r>
              <a:rPr lang="en-US" b="1" dirty="0">
                <a:solidFill>
                  <a:schemeClr val="accent1">
                    <a:lumMod val="75000"/>
                  </a:schemeClr>
                </a:solidFill>
              </a:rPr>
              <a:t>Burmese</a:t>
            </a:r>
            <a:r>
              <a:rPr lang="en-US" b="1" dirty="0"/>
              <a:t> language		   </a:t>
            </a:r>
            <a:r>
              <a:rPr lang="en-US" b="1"/>
              <a:t>click </a:t>
            </a:r>
            <a:r>
              <a:rPr lang="en-US" b="1">
                <a:solidFill>
                  <a:schemeClr val="accent1">
                    <a:lumMod val="75000"/>
                  </a:schemeClr>
                </a:solidFill>
              </a:rPr>
              <a:t>Myanmar</a:t>
            </a:r>
            <a:endParaRPr lang="en-US" b="1" dirty="0"/>
          </a:p>
          <a:p>
            <a:pPr marL="0" indent="0">
              <a:buFont typeface="Lato"/>
              <a:buNone/>
            </a:pPr>
            <a:endParaRPr lang="en-US" i="1" dirty="0"/>
          </a:p>
        </p:txBody>
      </p:sp>
      <p:sp>
        <p:nvSpPr>
          <p:cNvPr id="13" name="Google Shape;153;p20">
            <a:extLst>
              <a:ext uri="{FF2B5EF4-FFF2-40B4-BE49-F238E27FC236}">
                <a16:creationId xmlns:a16="http://schemas.microsoft.com/office/drawing/2014/main" id="{4478DD14-EEB8-4A82-86DC-B595C0B62348}"/>
              </a:ext>
            </a:extLst>
          </p:cNvPr>
          <p:cNvSpPr txBox="1">
            <a:spLocks/>
          </p:cNvSpPr>
          <p:nvPr/>
        </p:nvSpPr>
        <p:spPr>
          <a:xfrm>
            <a:off x="995183" y="2844701"/>
            <a:ext cx="7370251" cy="5943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en-US" b="1" dirty="0"/>
              <a:t>Interpretation for </a:t>
            </a:r>
            <a:r>
              <a:rPr lang="en-US" b="1" dirty="0">
                <a:solidFill>
                  <a:schemeClr val="accent1">
                    <a:lumMod val="75000"/>
                  </a:schemeClr>
                </a:solidFill>
              </a:rPr>
              <a:t>Bangladesh</a:t>
            </a:r>
            <a:r>
              <a:rPr lang="en-US" b="1" dirty="0"/>
              <a:t> language	 	  click </a:t>
            </a:r>
            <a:r>
              <a:rPr lang="en-US" b="1" dirty="0">
                <a:solidFill>
                  <a:schemeClr val="accent1">
                    <a:lumMod val="75000"/>
                  </a:schemeClr>
                </a:solidFill>
              </a:rPr>
              <a:t>Bangladesh</a:t>
            </a:r>
            <a:endParaRPr lang="en-US" b="1" dirty="0"/>
          </a:p>
          <a:p>
            <a:pPr marL="0" indent="0">
              <a:buFont typeface="Lato"/>
              <a:buNone/>
            </a:pPr>
            <a:endParaRPr lang="en-US" i="1" dirty="0"/>
          </a:p>
        </p:txBody>
      </p:sp>
      <p:sp>
        <p:nvSpPr>
          <p:cNvPr id="14" name="Google Shape;153;p20">
            <a:extLst>
              <a:ext uri="{FF2B5EF4-FFF2-40B4-BE49-F238E27FC236}">
                <a16:creationId xmlns:a16="http://schemas.microsoft.com/office/drawing/2014/main" id="{17CD3BA4-2BE6-4033-8CE3-78E5F9AAA259}"/>
              </a:ext>
            </a:extLst>
          </p:cNvPr>
          <p:cNvSpPr txBox="1">
            <a:spLocks/>
          </p:cNvSpPr>
          <p:nvPr/>
        </p:nvSpPr>
        <p:spPr>
          <a:xfrm>
            <a:off x="995182" y="3325140"/>
            <a:ext cx="7370251" cy="5943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en-US" b="1" dirty="0"/>
              <a:t>Interpretation for </a:t>
            </a:r>
            <a:r>
              <a:rPr lang="en-US" b="1" dirty="0">
                <a:solidFill>
                  <a:schemeClr val="accent1">
                    <a:lumMod val="75000"/>
                  </a:schemeClr>
                </a:solidFill>
              </a:rPr>
              <a:t>Nepalese</a:t>
            </a:r>
            <a:r>
              <a:rPr lang="en-US" b="1" dirty="0"/>
              <a:t> language		  click </a:t>
            </a:r>
            <a:r>
              <a:rPr lang="en-US" b="1" dirty="0">
                <a:solidFill>
                  <a:schemeClr val="accent1">
                    <a:lumMod val="75000"/>
                  </a:schemeClr>
                </a:solidFill>
              </a:rPr>
              <a:t>Nepalese</a:t>
            </a:r>
            <a:endParaRPr lang="en-US" i="1" dirty="0"/>
          </a:p>
        </p:txBody>
      </p:sp>
      <p:sp>
        <p:nvSpPr>
          <p:cNvPr id="15" name="Google Shape;153;p20">
            <a:extLst>
              <a:ext uri="{FF2B5EF4-FFF2-40B4-BE49-F238E27FC236}">
                <a16:creationId xmlns:a16="http://schemas.microsoft.com/office/drawing/2014/main" id="{28EAA6A1-6CFE-431B-97DF-9403EB8D2448}"/>
              </a:ext>
            </a:extLst>
          </p:cNvPr>
          <p:cNvSpPr txBox="1">
            <a:spLocks/>
          </p:cNvSpPr>
          <p:nvPr/>
        </p:nvSpPr>
        <p:spPr>
          <a:xfrm>
            <a:off x="995182" y="3812586"/>
            <a:ext cx="7370251" cy="5943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en-US" b="1" dirty="0"/>
              <a:t>Interpretation for </a:t>
            </a:r>
            <a:r>
              <a:rPr lang="en-US" b="1" dirty="0">
                <a:solidFill>
                  <a:schemeClr val="accent1">
                    <a:lumMod val="75000"/>
                  </a:schemeClr>
                </a:solidFill>
              </a:rPr>
              <a:t>Hindi </a:t>
            </a:r>
            <a:r>
              <a:rPr lang="en-US" b="1" dirty="0"/>
              <a:t>language	 		  click </a:t>
            </a:r>
            <a:r>
              <a:rPr lang="en-US" b="1" dirty="0">
                <a:solidFill>
                  <a:schemeClr val="accent1">
                    <a:lumMod val="75000"/>
                  </a:schemeClr>
                </a:solidFill>
              </a:rPr>
              <a:t> Hindi </a:t>
            </a:r>
            <a:endParaRPr lang="en-US" i="1" dirty="0"/>
          </a:p>
        </p:txBody>
      </p:sp>
      <p:pic>
        <p:nvPicPr>
          <p:cNvPr id="6146" name="Picture 2">
            <a:extLst>
              <a:ext uri="{FF2B5EF4-FFF2-40B4-BE49-F238E27FC236}">
                <a16:creationId xmlns:a16="http://schemas.microsoft.com/office/drawing/2014/main" id="{E3AC5BFD-6E34-4AC1-97C5-A61884651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467" y="1384989"/>
            <a:ext cx="669788" cy="44652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44540A59-CAEC-45D6-8B45-E7971DED9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395" y="1888576"/>
            <a:ext cx="666860" cy="44243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CA27D55E-1FFF-49C9-8453-A4CCDB45A1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395" y="2386411"/>
            <a:ext cx="666860" cy="442158"/>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9" name="Picture 5">
            <a:extLst>
              <a:ext uri="{FF2B5EF4-FFF2-40B4-BE49-F238E27FC236}">
                <a16:creationId xmlns:a16="http://schemas.microsoft.com/office/drawing/2014/main" id="{9BEC45F1-18B9-4F18-827C-8EFF189981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4395" y="2891515"/>
            <a:ext cx="666860" cy="400116"/>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AE1270E0-CA6B-46CF-9674-DC421E6EA9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4394" y="3352813"/>
            <a:ext cx="670771" cy="444851"/>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2" name="Picture 8" descr="India flag icon - country flags">
            <a:extLst>
              <a:ext uri="{FF2B5EF4-FFF2-40B4-BE49-F238E27FC236}">
                <a16:creationId xmlns:a16="http://schemas.microsoft.com/office/drawing/2014/main" id="{023D7F2F-F099-4193-B36F-7E82367109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4395" y="3865975"/>
            <a:ext cx="666444" cy="44485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80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pic>
        <p:nvPicPr>
          <p:cNvPr id="1028" name="Picture 4">
            <a:extLst>
              <a:ext uri="{FF2B5EF4-FFF2-40B4-BE49-F238E27FC236}">
                <a16:creationId xmlns:a16="http://schemas.microsoft.com/office/drawing/2014/main" id="{453560A7-32EE-4666-A3FF-87C542D89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3999" cy="5072147"/>
          </a:xfrm>
          <a:prstGeom prst="rect">
            <a:avLst/>
          </a:prstGeom>
          <a:noFill/>
          <a:extLst>
            <a:ext uri="{909E8E84-426E-40DD-AFC4-6F175D3DCCD1}">
              <a14:hiddenFill xmlns:a14="http://schemas.microsoft.com/office/drawing/2010/main">
                <a:solidFill>
                  <a:srgbClr val="FFFFFF"/>
                </a:solidFill>
              </a14:hiddenFill>
            </a:ext>
          </a:extLst>
        </p:spPr>
      </p:pic>
      <p:sp>
        <p:nvSpPr>
          <p:cNvPr id="174" name="Google Shape;174;p2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169" name="Google Shape;169;p22"/>
          <p:cNvSpPr/>
          <p:nvPr/>
        </p:nvSpPr>
        <p:spPr>
          <a:xfrm>
            <a:off x="0" y="3214294"/>
            <a:ext cx="7352400" cy="123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txBox="1">
            <a:spLocks noGrp="1"/>
          </p:cNvSpPr>
          <p:nvPr>
            <p:ph type="title" idx="4294967295"/>
          </p:nvPr>
        </p:nvSpPr>
        <p:spPr>
          <a:xfrm>
            <a:off x="924125" y="3385744"/>
            <a:ext cx="5796000" cy="55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t>Zoom Best Practice Tips</a:t>
            </a:r>
            <a:endParaRPr b="1" dirty="0"/>
          </a:p>
        </p:txBody>
      </p:sp>
      <p:sp>
        <p:nvSpPr>
          <p:cNvPr id="171" name="Google Shape;171;p22"/>
          <p:cNvSpPr txBox="1">
            <a:spLocks noGrp="1"/>
          </p:cNvSpPr>
          <p:nvPr>
            <p:ph type="body" idx="4294967295"/>
          </p:nvPr>
        </p:nvSpPr>
        <p:spPr>
          <a:xfrm>
            <a:off x="924125" y="3809513"/>
            <a:ext cx="5796000" cy="64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dirty="0"/>
              <a:t>Audio-visual quality, Setting – lighting and space</a:t>
            </a:r>
          </a:p>
        </p:txBody>
      </p:sp>
      <p:sp>
        <p:nvSpPr>
          <p:cNvPr id="172" name="Google Shape;172;p22"/>
          <p:cNvSpPr/>
          <p:nvPr/>
        </p:nvSpPr>
        <p:spPr>
          <a:xfrm>
            <a:off x="0" y="4444375"/>
            <a:ext cx="9240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924117" y="4444375"/>
            <a:ext cx="64284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type="title"/>
          </p:nvPr>
        </p:nvSpPr>
        <p:spPr>
          <a:xfrm>
            <a:off x="917419" y="631381"/>
            <a:ext cx="6462600" cy="60191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Audio-visual quality</a:t>
            </a:r>
            <a:endParaRPr dirty="0"/>
          </a:p>
        </p:txBody>
      </p:sp>
      <p:sp>
        <p:nvSpPr>
          <p:cNvPr id="257" name="Google Shape;257;p29"/>
          <p:cNvSpPr txBox="1">
            <a:spLocks noGrp="1"/>
          </p:cNvSpPr>
          <p:nvPr>
            <p:ph type="body" idx="1"/>
          </p:nvPr>
        </p:nvSpPr>
        <p:spPr>
          <a:xfrm>
            <a:off x="881927" y="1942738"/>
            <a:ext cx="2371632" cy="284191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Image quality</a:t>
            </a:r>
          </a:p>
          <a:p>
            <a:pPr marL="0" lvl="0" indent="0" rtl="0">
              <a:spcBef>
                <a:spcPts val="600"/>
              </a:spcBef>
              <a:spcAft>
                <a:spcPts val="0"/>
              </a:spcAft>
              <a:buNone/>
            </a:pPr>
            <a:r>
              <a:rPr lang="en-US" sz="1200" dirty="0"/>
              <a:t>Use a quality camera with reactive auto-focus and lighting-correction capabilities. </a:t>
            </a:r>
          </a:p>
          <a:p>
            <a:pPr marL="0" lvl="0" indent="0" rtl="0">
              <a:spcBef>
                <a:spcPts val="600"/>
              </a:spcBef>
              <a:spcAft>
                <a:spcPts val="0"/>
              </a:spcAft>
              <a:buNone/>
            </a:pPr>
            <a:r>
              <a:rPr lang="en-US" sz="1200" dirty="0"/>
              <a:t>If you do not have a built-in camera, you might opt to use your mobile device, but remember to position it in landscape mode (i.e. horizontally)</a:t>
            </a:r>
            <a:endParaRPr sz="1200" dirty="0"/>
          </a:p>
        </p:txBody>
      </p:sp>
      <p:sp>
        <p:nvSpPr>
          <p:cNvPr id="258" name="Google Shape;258;p29"/>
          <p:cNvSpPr txBox="1">
            <a:spLocks noGrp="1"/>
          </p:cNvSpPr>
          <p:nvPr>
            <p:ph type="body" idx="2"/>
          </p:nvPr>
        </p:nvSpPr>
        <p:spPr>
          <a:xfrm>
            <a:off x="3518811" y="1918872"/>
            <a:ext cx="2371632" cy="284191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Shut down other programs</a:t>
            </a:r>
          </a:p>
          <a:p>
            <a:pPr marL="0" lvl="0" indent="0" algn="l" rtl="0">
              <a:spcBef>
                <a:spcPts val="600"/>
              </a:spcBef>
              <a:spcAft>
                <a:spcPts val="0"/>
              </a:spcAft>
              <a:buNone/>
            </a:pPr>
            <a:r>
              <a:rPr lang="en-US" sz="1200" dirty="0"/>
              <a:t>Restrict other programs that </a:t>
            </a:r>
            <a:br>
              <a:rPr lang="en-US" sz="1200" dirty="0"/>
            </a:br>
            <a:r>
              <a:rPr lang="en-US" sz="1200" dirty="0"/>
              <a:t>you run, to what you will need, during the Zoom session and keep this to a minimal, </a:t>
            </a:r>
            <a:br>
              <a:rPr lang="en-US" sz="1200" dirty="0"/>
            </a:br>
            <a:r>
              <a:rPr lang="en-US" sz="1200" dirty="0"/>
              <a:t>shut down all other programs. </a:t>
            </a:r>
          </a:p>
          <a:p>
            <a:pPr marL="0" lvl="0" indent="0" algn="l" rtl="0">
              <a:spcBef>
                <a:spcPts val="600"/>
              </a:spcBef>
              <a:spcAft>
                <a:spcPts val="0"/>
              </a:spcAft>
              <a:buNone/>
            </a:pPr>
            <a:r>
              <a:rPr lang="en-US" sz="1200" dirty="0"/>
              <a:t>This will optimize your audio-visual quality and bandwidth </a:t>
            </a:r>
            <a:br>
              <a:rPr lang="en-US" sz="1200" dirty="0"/>
            </a:br>
            <a:r>
              <a:rPr lang="en-US" sz="1200" dirty="0"/>
              <a:t>for the session.</a:t>
            </a:r>
            <a:endParaRPr sz="1200" dirty="0"/>
          </a:p>
        </p:txBody>
      </p:sp>
      <p:sp>
        <p:nvSpPr>
          <p:cNvPr id="262" name="Google Shape;262;p29"/>
          <p:cNvSpPr txBox="1">
            <a:spLocks noGrp="1"/>
          </p:cNvSpPr>
          <p:nvPr>
            <p:ph type="body" idx="3"/>
          </p:nvPr>
        </p:nvSpPr>
        <p:spPr>
          <a:xfrm>
            <a:off x="6155695" y="1913251"/>
            <a:ext cx="2374113" cy="28419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Sound quality</a:t>
            </a:r>
          </a:p>
          <a:p>
            <a:pPr marL="0" lvl="0" indent="0" algn="l" rtl="0">
              <a:spcBef>
                <a:spcPts val="600"/>
              </a:spcBef>
              <a:spcAft>
                <a:spcPts val="0"/>
              </a:spcAft>
              <a:buNone/>
            </a:pPr>
            <a:r>
              <a:rPr lang="en-US" sz="1200" dirty="0"/>
              <a:t>If possible, use headphones with a good quality microphone to produce better quality audio. </a:t>
            </a:r>
          </a:p>
          <a:p>
            <a:pPr marL="0" lvl="0" indent="0" algn="l" rtl="0">
              <a:spcBef>
                <a:spcPts val="600"/>
              </a:spcBef>
              <a:spcAft>
                <a:spcPts val="0"/>
              </a:spcAft>
              <a:buNone/>
            </a:pPr>
            <a:r>
              <a:rPr lang="en-US" sz="1200" dirty="0"/>
              <a:t>You may opt to use the earphone with microphone that came with your mobile device but be mindful of the static this may create from movement.</a:t>
            </a:r>
            <a:endParaRPr sz="1200" dirty="0"/>
          </a:p>
        </p:txBody>
      </p:sp>
      <p:sp>
        <p:nvSpPr>
          <p:cNvPr id="263" name="Google Shape;263;p29"/>
          <p:cNvSpPr/>
          <p:nvPr/>
        </p:nvSpPr>
        <p:spPr>
          <a:xfrm>
            <a:off x="977624" y="1422894"/>
            <a:ext cx="568200" cy="51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3615300" y="1399575"/>
            <a:ext cx="568200" cy="519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6238259" y="1399575"/>
            <a:ext cx="568200" cy="519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41" name="Google Shape;365;p37">
            <a:extLst>
              <a:ext uri="{FF2B5EF4-FFF2-40B4-BE49-F238E27FC236}">
                <a16:creationId xmlns:a16="http://schemas.microsoft.com/office/drawing/2014/main" id="{DD207A4A-6B49-4693-A875-E46D683F423F}"/>
              </a:ext>
            </a:extLst>
          </p:cNvPr>
          <p:cNvGrpSpPr/>
          <p:nvPr/>
        </p:nvGrpSpPr>
        <p:grpSpPr>
          <a:xfrm>
            <a:off x="1075912" y="1529603"/>
            <a:ext cx="371623" cy="309362"/>
            <a:chOff x="1244325" y="314425"/>
            <a:chExt cx="444525" cy="370050"/>
          </a:xfrm>
        </p:grpSpPr>
        <p:sp>
          <p:nvSpPr>
            <p:cNvPr id="42" name="Google Shape;366;p37">
              <a:extLst>
                <a:ext uri="{FF2B5EF4-FFF2-40B4-BE49-F238E27FC236}">
                  <a16:creationId xmlns:a16="http://schemas.microsoft.com/office/drawing/2014/main" id="{FAFEC3E2-AE5B-4CE1-8060-81787F717320}"/>
                </a:ext>
              </a:extLst>
            </p:cNvPr>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7;p37">
              <a:extLst>
                <a:ext uri="{FF2B5EF4-FFF2-40B4-BE49-F238E27FC236}">
                  <a16:creationId xmlns:a16="http://schemas.microsoft.com/office/drawing/2014/main" id="{E5B413EE-23A6-4703-85D6-72F29D0AA93D}"/>
                </a:ext>
              </a:extLst>
            </p:cNvPr>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91;p37">
            <a:extLst>
              <a:ext uri="{FF2B5EF4-FFF2-40B4-BE49-F238E27FC236}">
                <a16:creationId xmlns:a16="http://schemas.microsoft.com/office/drawing/2014/main" id="{7EC0D9C4-27EA-402F-9A2E-008814D4948D}"/>
              </a:ext>
            </a:extLst>
          </p:cNvPr>
          <p:cNvGrpSpPr/>
          <p:nvPr/>
        </p:nvGrpSpPr>
        <p:grpSpPr>
          <a:xfrm>
            <a:off x="3723798" y="1462968"/>
            <a:ext cx="351204" cy="324661"/>
            <a:chOff x="5975075" y="2327500"/>
            <a:chExt cx="420100" cy="388350"/>
          </a:xfrm>
        </p:grpSpPr>
        <p:sp>
          <p:nvSpPr>
            <p:cNvPr id="45" name="Google Shape;492;p37">
              <a:extLst>
                <a:ext uri="{FF2B5EF4-FFF2-40B4-BE49-F238E27FC236}">
                  <a16:creationId xmlns:a16="http://schemas.microsoft.com/office/drawing/2014/main" id="{90D9F931-6302-4B69-8BCA-77A73E03DC1A}"/>
                </a:ext>
              </a:extLst>
            </p:cNvPr>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93;p37">
              <a:extLst>
                <a:ext uri="{FF2B5EF4-FFF2-40B4-BE49-F238E27FC236}">
                  <a16:creationId xmlns:a16="http://schemas.microsoft.com/office/drawing/2014/main" id="{D70CA3DE-D04E-4A0D-A180-87F727FE406F}"/>
                </a:ext>
              </a:extLst>
            </p:cNvPr>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descr="A picture containing drawing&#10;&#10;Description automatically generated">
            <a:extLst>
              <a:ext uri="{FF2B5EF4-FFF2-40B4-BE49-F238E27FC236}">
                <a16:creationId xmlns:a16="http://schemas.microsoft.com/office/drawing/2014/main" id="{B6627950-3492-4E8C-A8BB-3C3C3B055DFA}"/>
              </a:ext>
            </a:extLst>
          </p:cNvPr>
          <p:cNvPicPr>
            <a:picLocks noChangeAspect="1"/>
          </p:cNvPicPr>
          <p:nvPr/>
        </p:nvPicPr>
        <p:blipFill>
          <a:blip r:embed="rId3"/>
          <a:stretch>
            <a:fillRect/>
          </a:stretch>
        </p:blipFill>
        <p:spPr>
          <a:xfrm>
            <a:off x="6339660" y="1450912"/>
            <a:ext cx="388053" cy="388053"/>
          </a:xfrm>
          <a:prstGeom prst="rect">
            <a:avLst/>
          </a:prstGeom>
        </p:spPr>
      </p:pic>
    </p:spTree>
    <p:extLst>
      <p:ext uri="{BB962C8B-B14F-4D97-AF65-F5344CB8AC3E}">
        <p14:creationId xmlns:p14="http://schemas.microsoft.com/office/powerpoint/2010/main" val="116302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type="title"/>
          </p:nvPr>
        </p:nvSpPr>
        <p:spPr>
          <a:xfrm>
            <a:off x="917419" y="631381"/>
            <a:ext cx="6462600" cy="60191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Testing audio quality</a:t>
            </a:r>
            <a:endParaRPr dirty="0"/>
          </a:p>
        </p:txBody>
      </p:sp>
      <p:sp>
        <p:nvSpPr>
          <p:cNvPr id="257" name="Google Shape;257;p29"/>
          <p:cNvSpPr txBox="1">
            <a:spLocks noGrp="1"/>
          </p:cNvSpPr>
          <p:nvPr>
            <p:ph type="body" idx="1"/>
          </p:nvPr>
        </p:nvSpPr>
        <p:spPr>
          <a:xfrm>
            <a:off x="917419" y="1964475"/>
            <a:ext cx="2371632" cy="284191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Testing your device</a:t>
            </a:r>
          </a:p>
          <a:p>
            <a:pPr marL="0" lvl="0" indent="0" rtl="0">
              <a:spcBef>
                <a:spcPts val="600"/>
              </a:spcBef>
              <a:spcAft>
                <a:spcPts val="0"/>
              </a:spcAft>
              <a:buNone/>
            </a:pPr>
            <a:r>
              <a:rPr lang="en-US" sz="1200" dirty="0"/>
              <a:t>-Join a meeting, then click </a:t>
            </a:r>
            <a:br>
              <a:rPr lang="en-US" sz="1200" dirty="0"/>
            </a:br>
            <a:r>
              <a:rPr lang="en-US" sz="1200" dirty="0"/>
              <a:t>‘Test speaker and microphone’.</a:t>
            </a:r>
          </a:p>
          <a:p>
            <a:pPr marL="0" lvl="0" indent="0" rtl="0">
              <a:spcBef>
                <a:spcPts val="600"/>
              </a:spcBef>
              <a:spcAft>
                <a:spcPts val="0"/>
              </a:spcAft>
              <a:buNone/>
            </a:pPr>
            <a:r>
              <a:rPr lang="en-US" sz="1200" dirty="0"/>
              <a:t>-A pop-up display test your speakers. *If you do not hear the ringtone, click No to switch speakers until you hear it.</a:t>
            </a:r>
          </a:p>
          <a:p>
            <a:pPr marL="0" lvl="0" indent="0" rtl="0">
              <a:spcBef>
                <a:spcPts val="600"/>
              </a:spcBef>
              <a:spcAft>
                <a:spcPts val="0"/>
              </a:spcAft>
              <a:buNone/>
            </a:pPr>
            <a:r>
              <a:rPr lang="en-US" sz="1200" dirty="0"/>
              <a:t>-Once you have clicked Yes, another screen will pop-up to test your microphone. </a:t>
            </a:r>
          </a:p>
        </p:txBody>
      </p:sp>
      <p:sp>
        <p:nvSpPr>
          <p:cNvPr id="258" name="Google Shape;258;p29"/>
          <p:cNvSpPr txBox="1">
            <a:spLocks noGrp="1"/>
          </p:cNvSpPr>
          <p:nvPr>
            <p:ph type="body" idx="2"/>
          </p:nvPr>
        </p:nvSpPr>
        <p:spPr>
          <a:xfrm>
            <a:off x="3536556" y="1930952"/>
            <a:ext cx="2449573" cy="3068239"/>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Testing audio quality</a:t>
            </a:r>
          </a:p>
          <a:p>
            <a:pPr marL="0" lvl="0" indent="0" algn="l" rtl="0">
              <a:spcBef>
                <a:spcPts val="600"/>
              </a:spcBef>
              <a:spcAft>
                <a:spcPts val="0"/>
              </a:spcAft>
              <a:buNone/>
            </a:pPr>
            <a:r>
              <a:rPr lang="en-US" sz="1200" dirty="0"/>
              <a:t>You may want to set your audio before/during a meeting by</a:t>
            </a:r>
          </a:p>
          <a:p>
            <a:pPr marL="0" lvl="0" indent="0" algn="l" rtl="0">
              <a:spcBef>
                <a:spcPts val="600"/>
              </a:spcBef>
              <a:spcAft>
                <a:spcPts val="0"/>
              </a:spcAft>
              <a:buNone/>
            </a:pPr>
            <a:r>
              <a:rPr lang="en-US" sz="1200" dirty="0"/>
              <a:t>- Log in to the Zoom client</a:t>
            </a:r>
          </a:p>
          <a:p>
            <a:pPr marL="0" lvl="0" indent="0" algn="l" rtl="0">
              <a:spcBef>
                <a:spcPts val="600"/>
              </a:spcBef>
              <a:spcAft>
                <a:spcPts val="0"/>
              </a:spcAft>
              <a:buNone/>
            </a:pPr>
            <a:r>
              <a:rPr lang="en-US" sz="1200" dirty="0"/>
              <a:t>- Click on your profile picture then click on Settings.</a:t>
            </a:r>
          </a:p>
          <a:p>
            <a:pPr marL="0" lvl="0" indent="0" algn="l" rtl="0">
              <a:spcBef>
                <a:spcPts val="600"/>
              </a:spcBef>
              <a:spcAft>
                <a:spcPts val="0"/>
              </a:spcAft>
              <a:buNone/>
            </a:pPr>
            <a:r>
              <a:rPr lang="en-US" sz="1200" dirty="0"/>
              <a:t>- Click on the Audio tab, access the meeting controls  and click on the arrow next to mute/unmute</a:t>
            </a:r>
          </a:p>
          <a:p>
            <a:pPr marL="0" lvl="0" indent="0" algn="l" rtl="0">
              <a:spcBef>
                <a:spcPts val="600"/>
              </a:spcBef>
              <a:spcAft>
                <a:spcPts val="0"/>
              </a:spcAft>
              <a:buNone/>
            </a:pPr>
            <a:r>
              <a:rPr lang="en-US" sz="1200" dirty="0"/>
              <a:t>-Click ‘Audio Options’, which </a:t>
            </a:r>
            <a:br>
              <a:rPr lang="en-US" sz="1200" dirty="0"/>
            </a:br>
            <a:r>
              <a:rPr lang="en-US" sz="1200" dirty="0"/>
              <a:t>will open your audio settings.</a:t>
            </a:r>
          </a:p>
          <a:p>
            <a:pPr marL="171450" lvl="0" indent="-171450" algn="l" rtl="0">
              <a:spcBef>
                <a:spcPts val="600"/>
              </a:spcBef>
              <a:spcAft>
                <a:spcPts val="0"/>
              </a:spcAft>
              <a:buFontTx/>
              <a:buChar char="-"/>
            </a:pPr>
            <a:endParaRPr lang="en-US" sz="1200" dirty="0"/>
          </a:p>
        </p:txBody>
      </p:sp>
      <p:sp>
        <p:nvSpPr>
          <p:cNvPr id="262" name="Google Shape;262;p29"/>
          <p:cNvSpPr txBox="1">
            <a:spLocks noGrp="1"/>
          </p:cNvSpPr>
          <p:nvPr>
            <p:ph type="body" idx="3"/>
          </p:nvPr>
        </p:nvSpPr>
        <p:spPr>
          <a:xfrm>
            <a:off x="6155695" y="1913251"/>
            <a:ext cx="2374113" cy="3085940"/>
          </a:xfrm>
          <a:prstGeom prst="rect">
            <a:avLst/>
          </a:prstGeom>
        </p:spPr>
        <p:txBody>
          <a:bodyPr spcFirstLastPara="1" wrap="square" lIns="91425" tIns="91425" rIns="91425" bIns="91425" anchor="t" anchorCtr="0">
            <a:noAutofit/>
          </a:bodyPr>
          <a:lstStyle/>
          <a:p>
            <a:pPr marL="0" indent="0">
              <a:buNone/>
            </a:pPr>
            <a:r>
              <a:rPr lang="en-US" b="1" dirty="0"/>
              <a:t>Speaker testing</a:t>
            </a:r>
          </a:p>
          <a:p>
            <a:pPr marL="0" indent="0">
              <a:buNone/>
            </a:pPr>
            <a:r>
              <a:rPr lang="en-US" b="1" dirty="0"/>
              <a:t> </a:t>
            </a:r>
            <a:r>
              <a:rPr lang="en-US" sz="1200" dirty="0"/>
              <a:t>-To test your speakers, click on Test Speaker to play a test tone. </a:t>
            </a:r>
          </a:p>
          <a:p>
            <a:pPr marL="0" lvl="0" indent="0" algn="l" rtl="0">
              <a:spcBef>
                <a:spcPts val="600"/>
              </a:spcBef>
              <a:spcAft>
                <a:spcPts val="0"/>
              </a:spcAft>
              <a:buNone/>
            </a:pPr>
            <a:r>
              <a:rPr lang="en-US" sz="1200" dirty="0"/>
              <a:t>*If you cannot hear the tone, select a different speaker from the menu or adjust the volume.</a:t>
            </a:r>
            <a:endParaRPr sz="1200" dirty="0"/>
          </a:p>
        </p:txBody>
      </p:sp>
      <p:sp>
        <p:nvSpPr>
          <p:cNvPr id="263" name="Google Shape;263;p29"/>
          <p:cNvSpPr/>
          <p:nvPr/>
        </p:nvSpPr>
        <p:spPr>
          <a:xfrm>
            <a:off x="977624" y="1422894"/>
            <a:ext cx="568200" cy="51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3615300" y="1399575"/>
            <a:ext cx="568200" cy="519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6238259" y="1399575"/>
            <a:ext cx="568200" cy="519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4" name="Picture 3" descr="A picture containing light&#10;&#10;Description automatically generated">
            <a:extLst>
              <a:ext uri="{FF2B5EF4-FFF2-40B4-BE49-F238E27FC236}">
                <a16:creationId xmlns:a16="http://schemas.microsoft.com/office/drawing/2014/main" id="{8B367AEC-EAD1-4B31-8E30-3805E1693ACB}"/>
              </a:ext>
            </a:extLst>
          </p:cNvPr>
          <p:cNvPicPr>
            <a:picLocks noChangeAspect="1"/>
          </p:cNvPicPr>
          <p:nvPr/>
        </p:nvPicPr>
        <p:blipFill>
          <a:blip r:embed="rId3"/>
          <a:stretch>
            <a:fillRect/>
          </a:stretch>
        </p:blipFill>
        <p:spPr>
          <a:xfrm>
            <a:off x="1066937" y="1493886"/>
            <a:ext cx="389574" cy="389574"/>
          </a:xfrm>
          <a:prstGeom prst="rect">
            <a:avLst/>
          </a:prstGeom>
        </p:spPr>
      </p:pic>
      <p:sp>
        <p:nvSpPr>
          <p:cNvPr id="6" name="Google Shape;422;p37">
            <a:extLst>
              <a:ext uri="{FF2B5EF4-FFF2-40B4-BE49-F238E27FC236}">
                <a16:creationId xmlns:a16="http://schemas.microsoft.com/office/drawing/2014/main" id="{4BAAC8EB-D73A-40FF-A3C6-80CBE0733B1A}"/>
              </a:ext>
            </a:extLst>
          </p:cNvPr>
          <p:cNvSpPr/>
          <p:nvPr/>
        </p:nvSpPr>
        <p:spPr>
          <a:xfrm>
            <a:off x="3734295" y="1507928"/>
            <a:ext cx="338956" cy="308317"/>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picture containing light, drawing, clock&#10;&#10;Description automatically generated">
            <a:extLst>
              <a:ext uri="{FF2B5EF4-FFF2-40B4-BE49-F238E27FC236}">
                <a16:creationId xmlns:a16="http://schemas.microsoft.com/office/drawing/2014/main" id="{1EE2CD14-3168-469D-903C-398E50409261}"/>
              </a:ext>
            </a:extLst>
          </p:cNvPr>
          <p:cNvPicPr>
            <a:picLocks noChangeAspect="1"/>
          </p:cNvPicPr>
          <p:nvPr/>
        </p:nvPicPr>
        <p:blipFill>
          <a:blip r:embed="rId4"/>
          <a:stretch>
            <a:fillRect/>
          </a:stretch>
        </p:blipFill>
        <p:spPr>
          <a:xfrm>
            <a:off x="6331192" y="1454479"/>
            <a:ext cx="382333" cy="382333"/>
          </a:xfrm>
          <a:prstGeom prst="rect">
            <a:avLst/>
          </a:prstGeom>
        </p:spPr>
      </p:pic>
    </p:spTree>
    <p:extLst>
      <p:ext uri="{BB962C8B-B14F-4D97-AF65-F5344CB8AC3E}">
        <p14:creationId xmlns:p14="http://schemas.microsoft.com/office/powerpoint/2010/main" val="25173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type="title"/>
          </p:nvPr>
        </p:nvSpPr>
        <p:spPr>
          <a:xfrm>
            <a:off x="917419" y="631381"/>
            <a:ext cx="6462600" cy="60191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Testing audio quality</a:t>
            </a:r>
            <a:endParaRPr dirty="0"/>
          </a:p>
        </p:txBody>
      </p:sp>
      <p:sp>
        <p:nvSpPr>
          <p:cNvPr id="257" name="Google Shape;257;p29"/>
          <p:cNvSpPr txBox="1">
            <a:spLocks noGrp="1"/>
          </p:cNvSpPr>
          <p:nvPr>
            <p:ph type="body" idx="1"/>
          </p:nvPr>
        </p:nvSpPr>
        <p:spPr>
          <a:xfrm>
            <a:off x="917419" y="1964475"/>
            <a:ext cx="2876008" cy="2841913"/>
          </a:xfrm>
          <a:prstGeom prst="rect">
            <a:avLst/>
          </a:prstGeom>
        </p:spPr>
        <p:txBody>
          <a:bodyPr spcFirstLastPara="1" wrap="square" lIns="91425" tIns="91425" rIns="91425" bIns="91425" anchor="t" anchorCtr="0">
            <a:noAutofit/>
          </a:bodyPr>
          <a:lstStyle/>
          <a:p>
            <a:pPr marL="0" indent="0">
              <a:buNone/>
            </a:pPr>
            <a:r>
              <a:rPr lang="en-US" b="1" dirty="0"/>
              <a:t>Testing Microphone</a:t>
            </a:r>
          </a:p>
          <a:p>
            <a:pPr marL="0" lvl="0" indent="0" rtl="0">
              <a:spcBef>
                <a:spcPts val="600"/>
              </a:spcBef>
              <a:spcAft>
                <a:spcPts val="0"/>
              </a:spcAft>
              <a:buNone/>
            </a:pPr>
            <a:r>
              <a:rPr lang="en-US" sz="1200" dirty="0"/>
              <a:t>In the microphone section, you will see the green input bar move when Zoom is picking up audio.</a:t>
            </a:r>
          </a:p>
          <a:p>
            <a:pPr marL="0" lvl="0" indent="0" rtl="0">
              <a:spcBef>
                <a:spcPts val="600"/>
              </a:spcBef>
              <a:spcAft>
                <a:spcPts val="0"/>
              </a:spcAft>
              <a:buNone/>
            </a:pPr>
            <a:r>
              <a:rPr lang="en-US" sz="1200" dirty="0"/>
              <a:t>Click test mic to test your microphone. Once you have clicked on it, your audio should start recording. You can also select another microphone from the menu or adjust the input level.</a:t>
            </a:r>
          </a:p>
          <a:p>
            <a:pPr marL="0" indent="0">
              <a:buNone/>
            </a:pPr>
            <a:r>
              <a:rPr lang="en-US" sz="1200" dirty="0"/>
              <a:t>Click on the box next to automatically adjust volume if you want Zoom to adjust the input volume automatically.</a:t>
            </a:r>
          </a:p>
          <a:p>
            <a:pPr marL="0" lvl="0" indent="0" rtl="0">
              <a:spcBef>
                <a:spcPts val="600"/>
              </a:spcBef>
              <a:spcAft>
                <a:spcPts val="0"/>
              </a:spcAft>
              <a:buNone/>
            </a:pPr>
            <a:endParaRPr lang="en-US" sz="1200" dirty="0"/>
          </a:p>
          <a:p>
            <a:pPr marL="0" lvl="0" indent="0" rtl="0">
              <a:spcBef>
                <a:spcPts val="600"/>
              </a:spcBef>
              <a:spcAft>
                <a:spcPts val="0"/>
              </a:spcAft>
              <a:buNone/>
            </a:pPr>
            <a:endParaRPr lang="en-US" sz="1200" dirty="0"/>
          </a:p>
        </p:txBody>
      </p:sp>
      <p:sp>
        <p:nvSpPr>
          <p:cNvPr id="258" name="Google Shape;258;p29"/>
          <p:cNvSpPr txBox="1">
            <a:spLocks noGrp="1"/>
          </p:cNvSpPr>
          <p:nvPr>
            <p:ph type="body" idx="2"/>
          </p:nvPr>
        </p:nvSpPr>
        <p:spPr>
          <a:xfrm>
            <a:off x="4148719" y="2836248"/>
            <a:ext cx="4527448" cy="3068239"/>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sz="1200" b="1" dirty="0"/>
              <a:t>For any microphone troubleshooting please look below for help.</a:t>
            </a:r>
          </a:p>
          <a:p>
            <a:pPr marL="0" indent="0">
              <a:buNone/>
            </a:pPr>
            <a:r>
              <a:rPr lang="en-US" sz="1200" dirty="0"/>
              <a:t>** If you are on Mac OS 10.14 Mojave or earlier and cannot access the microphone check your operating system permissions to confirm that Zoom has access to the microphone. </a:t>
            </a:r>
          </a:p>
          <a:p>
            <a:pPr marL="0" indent="0">
              <a:buNone/>
            </a:pPr>
            <a:r>
              <a:rPr lang="en-US" sz="1200" dirty="0"/>
              <a:t>** If you are on Windows 10 and cannot access the microphone, use the Windows search box to navigate to Microphone privacy settings. Switch on the Allow apps to access your microphone toggle and enable access for Zoom.</a:t>
            </a:r>
          </a:p>
          <a:p>
            <a:pPr marL="0" lvl="0" indent="0" rtl="0">
              <a:spcBef>
                <a:spcPts val="600"/>
              </a:spcBef>
              <a:spcAft>
                <a:spcPts val="0"/>
              </a:spcAft>
              <a:buNone/>
            </a:pPr>
            <a:endParaRPr lang="en-US" sz="1200" dirty="0"/>
          </a:p>
          <a:p>
            <a:pPr marL="0" lvl="0" indent="0" rtl="0">
              <a:spcBef>
                <a:spcPts val="600"/>
              </a:spcBef>
              <a:spcAft>
                <a:spcPts val="0"/>
              </a:spcAft>
              <a:buNone/>
            </a:pPr>
            <a:endParaRPr lang="en-US" sz="1200" dirty="0"/>
          </a:p>
          <a:p>
            <a:pPr marL="171450" lvl="0" indent="-171450" algn="l" rtl="0">
              <a:spcBef>
                <a:spcPts val="600"/>
              </a:spcBef>
              <a:spcAft>
                <a:spcPts val="0"/>
              </a:spcAft>
              <a:buFontTx/>
              <a:buChar char="-"/>
            </a:pPr>
            <a:endParaRPr lang="en-US" sz="1200" dirty="0"/>
          </a:p>
        </p:txBody>
      </p:sp>
      <p:sp>
        <p:nvSpPr>
          <p:cNvPr id="263" name="Google Shape;263;p29"/>
          <p:cNvSpPr/>
          <p:nvPr/>
        </p:nvSpPr>
        <p:spPr>
          <a:xfrm>
            <a:off x="977624" y="1422894"/>
            <a:ext cx="568200" cy="51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7" name="Picture 6" descr="A picture containing drawing&#10;&#10;Description automatically generated">
            <a:extLst>
              <a:ext uri="{FF2B5EF4-FFF2-40B4-BE49-F238E27FC236}">
                <a16:creationId xmlns:a16="http://schemas.microsoft.com/office/drawing/2014/main" id="{356F1532-65C4-496B-BFC1-6334264D5370}"/>
              </a:ext>
            </a:extLst>
          </p:cNvPr>
          <p:cNvPicPr>
            <a:picLocks noChangeAspect="1"/>
          </p:cNvPicPr>
          <p:nvPr/>
        </p:nvPicPr>
        <p:blipFill>
          <a:blip r:embed="rId3"/>
          <a:stretch>
            <a:fillRect/>
          </a:stretch>
        </p:blipFill>
        <p:spPr>
          <a:xfrm>
            <a:off x="1142242" y="1487509"/>
            <a:ext cx="238963" cy="398272"/>
          </a:xfrm>
          <a:prstGeom prst="rect">
            <a:avLst/>
          </a:prstGeom>
        </p:spPr>
      </p:pic>
      <p:pic>
        <p:nvPicPr>
          <p:cNvPr id="1026" name="Picture 2" descr="Testing computer or device audio – Zoom Help Center">
            <a:extLst>
              <a:ext uri="{FF2B5EF4-FFF2-40B4-BE49-F238E27FC236}">
                <a16:creationId xmlns:a16="http://schemas.microsoft.com/office/drawing/2014/main" id="{08030E7B-C915-4FE4-BA56-7302DC88C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22" y="1427673"/>
            <a:ext cx="3942659" cy="1314220"/>
          </a:xfrm>
          <a:prstGeom prst="rect">
            <a:avLst/>
          </a:prstGeom>
          <a:noFill/>
          <a:ln w="31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76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body" idx="1"/>
          </p:nvPr>
        </p:nvSpPr>
        <p:spPr>
          <a:xfrm>
            <a:off x="893653" y="1323770"/>
            <a:ext cx="3955750" cy="3176477"/>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Direct lighting</a:t>
            </a:r>
          </a:p>
          <a:p>
            <a:pPr marL="0" lvl="0" indent="0" algn="l" rtl="0">
              <a:spcBef>
                <a:spcPts val="600"/>
              </a:spcBef>
              <a:spcAft>
                <a:spcPts val="0"/>
              </a:spcAft>
              <a:buNone/>
            </a:pPr>
            <a:r>
              <a:rPr lang="en-US" sz="1600" dirty="0"/>
              <a:t>Make sure the room you are in has direct lighting hitting your face so everyone</a:t>
            </a:r>
            <a:r>
              <a:rPr lang="en-US" sz="1600" dirty="0">
                <a:solidFill>
                  <a:srgbClr val="FF0000"/>
                </a:solidFill>
              </a:rPr>
              <a:t> </a:t>
            </a:r>
            <a:r>
              <a:rPr lang="en-US" sz="1600" dirty="0"/>
              <a:t>can see you clearly. </a:t>
            </a:r>
          </a:p>
          <a:p>
            <a:pPr marL="0" lvl="0" indent="0" algn="l" rtl="0">
              <a:spcBef>
                <a:spcPts val="600"/>
              </a:spcBef>
              <a:spcAft>
                <a:spcPts val="0"/>
              </a:spcAft>
              <a:buNone/>
            </a:pPr>
            <a:r>
              <a:rPr lang="en-US" sz="1600" dirty="0"/>
              <a:t>Avoid sitting under fluorescent lights as they create a flicker or sit in front of a window with natural light coming in if your session is during the day.</a:t>
            </a:r>
          </a:p>
        </p:txBody>
      </p:sp>
      <p:sp>
        <p:nvSpPr>
          <p:cNvPr id="145" name="Google Shape;145;p19"/>
          <p:cNvSpPr txBox="1">
            <a:spLocks noGrp="1"/>
          </p:cNvSpPr>
          <p:nvPr>
            <p:ph type="title"/>
          </p:nvPr>
        </p:nvSpPr>
        <p:spPr>
          <a:xfrm>
            <a:off x="893653" y="369464"/>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Setting – lighting and space</a:t>
            </a:r>
            <a:endParaRPr dirty="0"/>
          </a:p>
        </p:txBody>
      </p:sp>
      <p:sp>
        <p:nvSpPr>
          <p:cNvPr id="146" name="Google Shape;146;p19"/>
          <p:cNvSpPr txBox="1">
            <a:spLocks noGrp="1"/>
          </p:cNvSpPr>
          <p:nvPr>
            <p:ph type="body" idx="2"/>
          </p:nvPr>
        </p:nvSpPr>
        <p:spPr>
          <a:xfrm>
            <a:off x="5026816" y="1307839"/>
            <a:ext cx="3136800" cy="317647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Bright walls</a:t>
            </a:r>
            <a:endParaRPr b="1" dirty="0"/>
          </a:p>
          <a:p>
            <a:pPr marL="0" lvl="0" indent="0" algn="l" rtl="0">
              <a:spcBef>
                <a:spcPts val="600"/>
              </a:spcBef>
              <a:spcAft>
                <a:spcPts val="0"/>
              </a:spcAft>
              <a:buNone/>
            </a:pPr>
            <a:r>
              <a:rPr lang="en-US" sz="1600" dirty="0"/>
              <a:t>If possible, sit in front of a bright wall or bookcase</a:t>
            </a:r>
          </a:p>
        </p:txBody>
      </p:sp>
      <p:sp>
        <p:nvSpPr>
          <p:cNvPr id="147" name="Google Shape;147;p1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2" name="Picture 1">
            <a:extLst>
              <a:ext uri="{FF2B5EF4-FFF2-40B4-BE49-F238E27FC236}">
                <a16:creationId xmlns:a16="http://schemas.microsoft.com/office/drawing/2014/main" id="{5D29253E-041D-4A9F-8B89-C35790CB85B3}"/>
              </a:ext>
            </a:extLst>
          </p:cNvPr>
          <p:cNvPicPr>
            <a:picLocks noChangeAspect="1"/>
          </p:cNvPicPr>
          <p:nvPr/>
        </p:nvPicPr>
        <p:blipFill>
          <a:blip r:embed="rId3"/>
          <a:stretch>
            <a:fillRect/>
          </a:stretch>
        </p:blipFill>
        <p:spPr>
          <a:xfrm>
            <a:off x="5136482" y="2571750"/>
            <a:ext cx="2625285" cy="1750712"/>
          </a:xfrm>
          <a:prstGeom prst="rect">
            <a:avLst/>
          </a:prstGeom>
          <a:ln>
            <a:no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type="title"/>
          </p:nvPr>
        </p:nvSpPr>
        <p:spPr>
          <a:xfrm>
            <a:off x="917419" y="631381"/>
            <a:ext cx="6462600" cy="60191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Using Virtual Background</a:t>
            </a:r>
            <a:endParaRPr dirty="0"/>
          </a:p>
        </p:txBody>
      </p:sp>
      <p:sp>
        <p:nvSpPr>
          <p:cNvPr id="290" name="Google Shape;290;p2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2" name="Google Shape;94;p13">
            <a:extLst>
              <a:ext uri="{FF2B5EF4-FFF2-40B4-BE49-F238E27FC236}">
                <a16:creationId xmlns:a16="http://schemas.microsoft.com/office/drawing/2014/main" id="{82C1265C-7DDA-4766-BE32-145C4222D690}"/>
              </a:ext>
            </a:extLst>
          </p:cNvPr>
          <p:cNvSpPr txBox="1"/>
          <p:nvPr/>
        </p:nvSpPr>
        <p:spPr>
          <a:xfrm>
            <a:off x="885521" y="1233295"/>
            <a:ext cx="3261177" cy="792732"/>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dirty="0">
                <a:solidFill>
                  <a:schemeClr val="dk1"/>
                </a:solidFill>
                <a:latin typeface="Lato"/>
                <a:ea typeface="Lato"/>
                <a:cs typeface="Lato"/>
                <a:sym typeface="Lato"/>
              </a:rPr>
              <a:t>1. </a:t>
            </a:r>
            <a:r>
              <a:rPr lang="en-US" b="1" dirty="0">
                <a:solidFill>
                  <a:schemeClr val="dk1"/>
                </a:solidFill>
                <a:latin typeface="Lato"/>
                <a:ea typeface="Lato"/>
                <a:cs typeface="Lato"/>
                <a:sym typeface="Lato"/>
              </a:rPr>
              <a:t>Download Justice Hero background </a:t>
            </a:r>
            <a:br>
              <a:rPr lang="en-US" b="1" dirty="0">
                <a:solidFill>
                  <a:schemeClr val="dk1"/>
                </a:solidFill>
                <a:latin typeface="Lato"/>
                <a:ea typeface="Lato"/>
                <a:cs typeface="Lato"/>
                <a:sym typeface="Lato"/>
              </a:rPr>
            </a:br>
            <a:r>
              <a:rPr lang="en-US" b="1" dirty="0">
                <a:solidFill>
                  <a:schemeClr val="dk1"/>
                </a:solidFill>
                <a:latin typeface="Lato"/>
                <a:ea typeface="Lato"/>
                <a:cs typeface="Lato"/>
                <a:sym typeface="Lato"/>
              </a:rPr>
              <a:t>     </a:t>
            </a:r>
            <a:r>
              <a:rPr lang="en-US" dirty="0">
                <a:solidFill>
                  <a:schemeClr val="dk1"/>
                </a:solidFill>
                <a:latin typeface="Lato"/>
                <a:ea typeface="Lato"/>
                <a:cs typeface="Lato"/>
                <a:sym typeface="Lato"/>
              </a:rPr>
              <a:t>to your desktop, laptop or tablet</a:t>
            </a:r>
          </a:p>
        </p:txBody>
      </p:sp>
      <p:pic>
        <p:nvPicPr>
          <p:cNvPr id="9" name="Picture 2" descr="click_here – First Presbyterian Church of Urbana">
            <a:hlinkClick r:id="rId3"/>
            <a:extLst>
              <a:ext uri="{FF2B5EF4-FFF2-40B4-BE49-F238E27FC236}">
                <a16:creationId xmlns:a16="http://schemas.microsoft.com/office/drawing/2014/main" id="{71162776-BC95-4878-8DD7-A55C5CF80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718" y="1925701"/>
            <a:ext cx="1166812" cy="3677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D4E2D51-96B4-4CA9-91F7-521F6B5F5A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718" y="2975204"/>
            <a:ext cx="2219435" cy="1548076"/>
          </a:xfrm>
          <a:prstGeom prst="rect">
            <a:avLst/>
          </a:prstGeom>
          <a:ln w="3175" cap="sq">
            <a:solidFill>
              <a:srgbClr val="8DA3B5"/>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Google Shape;95;p13">
            <a:extLst>
              <a:ext uri="{FF2B5EF4-FFF2-40B4-BE49-F238E27FC236}">
                <a16:creationId xmlns:a16="http://schemas.microsoft.com/office/drawing/2014/main" id="{F8CF7BFC-E3DC-4967-A891-BBE2670F0C16}"/>
              </a:ext>
            </a:extLst>
          </p:cNvPr>
          <p:cNvSpPr txBox="1"/>
          <p:nvPr/>
        </p:nvSpPr>
        <p:spPr>
          <a:xfrm>
            <a:off x="885521" y="2239678"/>
            <a:ext cx="3931028" cy="918188"/>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None/>
            </a:pPr>
            <a:r>
              <a:rPr lang="en-US" b="1" dirty="0">
                <a:solidFill>
                  <a:schemeClr val="dk1"/>
                </a:solidFill>
                <a:latin typeface="Lato"/>
                <a:ea typeface="Lato"/>
                <a:cs typeface="Lato"/>
                <a:sym typeface="Lato"/>
              </a:rPr>
              <a:t>2. Sign in to the Zoom desktop client</a:t>
            </a:r>
            <a:r>
              <a:rPr lang="en-US" dirty="0">
                <a:solidFill>
                  <a:schemeClr val="dk1"/>
                </a:solidFill>
                <a:latin typeface="Lato"/>
                <a:ea typeface="Lato"/>
                <a:cs typeface="Lato"/>
                <a:sym typeface="Lato"/>
              </a:rPr>
              <a:t>.</a:t>
            </a:r>
            <a:br>
              <a:rPr lang="en-US" dirty="0">
                <a:solidFill>
                  <a:schemeClr val="dk1"/>
                </a:solidFill>
                <a:latin typeface="Lato"/>
                <a:ea typeface="Lato"/>
                <a:cs typeface="Lato"/>
                <a:sym typeface="Lato"/>
              </a:rPr>
            </a:br>
            <a:r>
              <a:rPr lang="en-US" dirty="0">
                <a:solidFill>
                  <a:schemeClr val="dk1"/>
                </a:solidFill>
                <a:latin typeface="Lato"/>
                <a:ea typeface="Lato"/>
                <a:cs typeface="Lato"/>
                <a:sym typeface="Lato"/>
              </a:rPr>
              <a:t>     Click your profile picture, then click Settings.</a:t>
            </a:r>
          </a:p>
        </p:txBody>
      </p:sp>
      <p:sp>
        <p:nvSpPr>
          <p:cNvPr id="12" name="Google Shape;95;p13">
            <a:extLst>
              <a:ext uri="{FF2B5EF4-FFF2-40B4-BE49-F238E27FC236}">
                <a16:creationId xmlns:a16="http://schemas.microsoft.com/office/drawing/2014/main" id="{6E9D02AE-306F-4A46-8A36-1152B8DE60C4}"/>
              </a:ext>
            </a:extLst>
          </p:cNvPr>
          <p:cNvSpPr txBox="1"/>
          <p:nvPr/>
        </p:nvSpPr>
        <p:spPr>
          <a:xfrm>
            <a:off x="4848449" y="1233295"/>
            <a:ext cx="3508742" cy="1200661"/>
          </a:xfrm>
          <a:prstGeom prst="rect">
            <a:avLst/>
          </a:prstGeom>
          <a:noFill/>
          <a:ln>
            <a:noFill/>
          </a:ln>
        </p:spPr>
        <p:txBody>
          <a:bodyPr spcFirstLastPara="1" wrap="square" lIns="91425" tIns="91425" rIns="91425" bIns="91425" anchor="t" anchorCtr="0">
            <a:noAutofit/>
          </a:bodyPr>
          <a:lstStyle/>
          <a:p>
            <a:pPr marL="0" lvl="0" indent="0" algn="just" rtl="0">
              <a:spcBef>
                <a:spcPts val="600"/>
              </a:spcBef>
              <a:spcAft>
                <a:spcPts val="0"/>
              </a:spcAft>
              <a:buNone/>
            </a:pPr>
            <a:r>
              <a:rPr lang="en-US" b="1" dirty="0">
                <a:solidFill>
                  <a:schemeClr val="dk1"/>
                </a:solidFill>
                <a:latin typeface="Lato"/>
                <a:ea typeface="Lato"/>
                <a:cs typeface="Lato"/>
                <a:sym typeface="Lato"/>
              </a:rPr>
              <a:t>3. Select Virtual Background.</a:t>
            </a:r>
          </a:p>
          <a:p>
            <a:pPr marL="0" lvl="0" indent="0" algn="just" rtl="0">
              <a:spcBef>
                <a:spcPts val="600"/>
              </a:spcBef>
              <a:spcAft>
                <a:spcPts val="0"/>
              </a:spcAft>
              <a:buNone/>
            </a:pPr>
            <a:r>
              <a:rPr lang="en-US" sz="1200" i="1" dirty="0">
                <a:solidFill>
                  <a:schemeClr val="dk1"/>
                </a:solidFill>
                <a:latin typeface="Lato"/>
                <a:ea typeface="Lato"/>
                <a:cs typeface="Lato"/>
                <a:sym typeface="Lato"/>
              </a:rPr>
              <a:t>*Note: If you do not have the </a:t>
            </a:r>
            <a:r>
              <a:rPr lang="en-US" sz="1200" b="1" i="1" dirty="0">
                <a:solidFill>
                  <a:srgbClr val="0070C0"/>
                </a:solidFill>
                <a:latin typeface="Lato"/>
                <a:ea typeface="Lato"/>
                <a:cs typeface="Lato"/>
                <a:sym typeface="Lato"/>
              </a:rPr>
              <a:t>Virtual Background tab </a:t>
            </a:r>
            <a:r>
              <a:rPr lang="en-US" sz="1200" i="1" dirty="0">
                <a:solidFill>
                  <a:schemeClr val="dk1"/>
                </a:solidFill>
                <a:latin typeface="Lato"/>
                <a:ea typeface="Lato"/>
                <a:cs typeface="Lato"/>
                <a:sym typeface="Lato"/>
              </a:rPr>
              <a:t>and you have enabled it on the web portal, sign out of the Zoom Desktop Client and sign in again</a:t>
            </a:r>
            <a:r>
              <a:rPr lang="en-US" sz="1200" dirty="0">
                <a:solidFill>
                  <a:schemeClr val="dk1"/>
                </a:solidFill>
                <a:latin typeface="Lato"/>
                <a:ea typeface="Lato"/>
                <a:cs typeface="Lato"/>
                <a:sym typeface="Lato"/>
              </a:rPr>
              <a:t>.</a:t>
            </a:r>
          </a:p>
          <a:p>
            <a:pPr marL="0" lvl="0" indent="0" algn="just" rtl="0">
              <a:spcBef>
                <a:spcPts val="600"/>
              </a:spcBef>
              <a:spcAft>
                <a:spcPts val="0"/>
              </a:spcAft>
              <a:buNone/>
            </a:pPr>
            <a:endParaRPr lang="en-US" sz="1200" dirty="0">
              <a:solidFill>
                <a:schemeClr val="dk1"/>
              </a:solidFill>
              <a:latin typeface="Lato"/>
              <a:ea typeface="Lato"/>
              <a:cs typeface="Lato"/>
              <a:sym typeface="Lato"/>
            </a:endParaRPr>
          </a:p>
        </p:txBody>
      </p:sp>
      <p:pic>
        <p:nvPicPr>
          <p:cNvPr id="1032" name="Picture 8">
            <a:extLst>
              <a:ext uri="{FF2B5EF4-FFF2-40B4-BE49-F238E27FC236}">
                <a16:creationId xmlns:a16="http://schemas.microsoft.com/office/drawing/2014/main" id="{13D31AF3-B221-469F-A478-1BF3897325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7161" y="2351418"/>
            <a:ext cx="2017166" cy="368994"/>
          </a:xfrm>
          <a:prstGeom prst="rect">
            <a:avLst/>
          </a:prstGeom>
          <a:ln w="3175" cap="sq">
            <a:solidFill>
              <a:srgbClr val="8DA3B5"/>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F0C93629-B087-421E-9534-8B1144AEF929}"/>
              </a:ext>
            </a:extLst>
          </p:cNvPr>
          <p:cNvPicPr/>
          <p:nvPr/>
        </p:nvPicPr>
        <p:blipFill rotWithShape="1">
          <a:blip r:embed="rId7"/>
          <a:srcRect l="65921" t="15624" r="1544" b="50704"/>
          <a:stretch/>
        </p:blipFill>
        <p:spPr>
          <a:xfrm>
            <a:off x="4947161" y="2890115"/>
            <a:ext cx="2803974" cy="1631476"/>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046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11760" y="301402"/>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604020202020204" charset="0"/>
            </a:endParaRPr>
          </a:p>
        </p:txBody>
      </p:sp>
      <p:sp>
        <p:nvSpPr>
          <p:cNvPr id="3" name="Title 2"/>
          <p:cNvSpPr txBox="1">
            <a:spLocks/>
          </p:cNvSpPr>
          <p:nvPr/>
        </p:nvSpPr>
        <p:spPr>
          <a:xfrm>
            <a:off x="2797898" y="339502"/>
            <a:ext cx="6346102"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a:solidFill>
                  <a:schemeClr val="bg1"/>
                </a:solidFill>
                <a:latin typeface="Raleway" panose="020B0604020202020204" charset="0"/>
                <a:cs typeface="Arial" pitchFamily="34" charset="0"/>
              </a:rPr>
              <a:t>Contents</a:t>
            </a:r>
          </a:p>
        </p:txBody>
      </p:sp>
      <p:sp>
        <p:nvSpPr>
          <p:cNvPr id="5" name="Oval 4">
            <a:hlinkClick r:id="rId2" action="ppaction://hlinksldjump"/>
          </p:cNvPr>
          <p:cNvSpPr/>
          <p:nvPr/>
        </p:nvSpPr>
        <p:spPr>
          <a:xfrm>
            <a:off x="3131840" y="1386347"/>
            <a:ext cx="720080" cy="7200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hlinkClick r:id="rId3" action="ppaction://hlinksldjump"/>
          </p:cNvPr>
          <p:cNvSpPr/>
          <p:nvPr/>
        </p:nvSpPr>
        <p:spPr>
          <a:xfrm>
            <a:off x="2579778" y="2277586"/>
            <a:ext cx="720080"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hlinkClick r:id="rId4" action="ppaction://hlinksldjump"/>
          </p:cNvPr>
          <p:cNvSpPr/>
          <p:nvPr/>
        </p:nvSpPr>
        <p:spPr>
          <a:xfrm>
            <a:off x="2027717" y="3168825"/>
            <a:ext cx="720080" cy="7200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hlinkClick r:id="rId5" action="ppaction://hlinksldjump"/>
          </p:cNvPr>
          <p:cNvSpPr/>
          <p:nvPr/>
        </p:nvSpPr>
        <p:spPr>
          <a:xfrm>
            <a:off x="1475656" y="4060065"/>
            <a:ext cx="720080"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995936" y="1487349"/>
            <a:ext cx="4752527" cy="540059"/>
            <a:chOff x="803640" y="3347446"/>
            <a:chExt cx="2124021" cy="540059"/>
          </a:xfrm>
        </p:grpSpPr>
        <p:sp>
          <p:nvSpPr>
            <p:cNvPr id="11" name="TextBox 10">
              <a:hlinkClick r:id="rId2" action="ppaction://hlinksldjump"/>
            </p:cNvPr>
            <p:cNvSpPr txBox="1"/>
            <p:nvPr/>
          </p:nvSpPr>
          <p:spPr>
            <a:xfrm>
              <a:off x="868004" y="3610506"/>
              <a:ext cx="2059657" cy="276999"/>
            </a:xfrm>
            <a:prstGeom prst="rect">
              <a:avLst/>
            </a:prstGeom>
            <a:noFill/>
          </p:spPr>
          <p:txBody>
            <a:bodyPr wrap="square" rtlCol="0" anchor="ctr">
              <a:spAutoFit/>
            </a:bodyPr>
            <a:lstStyle/>
            <a:p>
              <a:r>
                <a:rPr lang="en-US" altLang="ko-KR" sz="1200" dirty="0">
                  <a:solidFill>
                    <a:schemeClr val="tx1">
                      <a:lumMod val="75000"/>
                      <a:lumOff val="25000"/>
                    </a:schemeClr>
                  </a:solidFill>
                  <a:latin typeface="Lato" panose="020B0604020202020204" charset="0"/>
                  <a:cs typeface="Arial" pitchFamily="34" charset="0"/>
                </a:rPr>
                <a:t>Installing </a:t>
              </a:r>
              <a:endParaRPr lang="ko-KR" altLang="en-US" sz="1200" dirty="0">
                <a:solidFill>
                  <a:schemeClr val="tx1">
                    <a:lumMod val="75000"/>
                    <a:lumOff val="25000"/>
                  </a:schemeClr>
                </a:solidFill>
                <a:latin typeface="Lato" panose="020B0604020202020204" charset="0"/>
                <a:cs typeface="Arial" pitchFamily="34" charset="0"/>
              </a:endParaRPr>
            </a:p>
          </p:txBody>
        </p:sp>
        <p:sp>
          <p:nvSpPr>
            <p:cNvPr id="12" name="TextBox 11">
              <a:hlinkClick r:id="rId2" action="ppaction://hlinksldjump"/>
            </p:cNvPr>
            <p:cNvSpPr txBox="1"/>
            <p:nvPr/>
          </p:nvSpPr>
          <p:spPr>
            <a:xfrm>
              <a:off x="803640" y="3347446"/>
              <a:ext cx="2059657" cy="307777"/>
            </a:xfrm>
            <a:prstGeom prst="rect">
              <a:avLst/>
            </a:prstGeom>
            <a:noFill/>
          </p:spPr>
          <p:txBody>
            <a:bodyPr wrap="square" rtlCol="0" anchor="ctr">
              <a:spAutoFit/>
            </a:bodyPr>
            <a:lstStyle/>
            <a:p>
              <a:r>
                <a:rPr lang="en-US" altLang="ko-KR" b="1" dirty="0">
                  <a:solidFill>
                    <a:schemeClr val="tx1">
                      <a:lumMod val="75000"/>
                      <a:lumOff val="25000"/>
                    </a:schemeClr>
                  </a:solidFill>
                  <a:latin typeface="Lato" panose="020B0604020202020204" charset="0"/>
                  <a:cs typeface="Arial" pitchFamily="34" charset="0"/>
                </a:rPr>
                <a:t>Instruction sheet for Participants Via Zoom</a:t>
              </a:r>
              <a:endParaRPr lang="ko-KR" altLang="en-US" b="1" dirty="0">
                <a:solidFill>
                  <a:schemeClr val="tx1">
                    <a:lumMod val="75000"/>
                    <a:lumOff val="25000"/>
                  </a:schemeClr>
                </a:solidFill>
                <a:latin typeface="Lato" panose="020B0604020202020204" charset="0"/>
                <a:cs typeface="Arial" pitchFamily="34" charset="0"/>
              </a:endParaRPr>
            </a:p>
          </p:txBody>
        </p:sp>
      </p:grpSp>
      <p:sp>
        <p:nvSpPr>
          <p:cNvPr id="15" name="TextBox 14">
            <a:hlinkClick r:id="rId3" action="ppaction://hlinksldjump"/>
          </p:cNvPr>
          <p:cNvSpPr txBox="1"/>
          <p:nvPr/>
        </p:nvSpPr>
        <p:spPr>
          <a:xfrm>
            <a:off x="3443131" y="2378588"/>
            <a:ext cx="4608512" cy="307777"/>
          </a:xfrm>
          <a:prstGeom prst="rect">
            <a:avLst/>
          </a:prstGeom>
          <a:noFill/>
        </p:spPr>
        <p:txBody>
          <a:bodyPr wrap="square" rtlCol="0" anchor="ctr">
            <a:spAutoFit/>
          </a:bodyPr>
          <a:lstStyle/>
          <a:p>
            <a:r>
              <a:rPr lang="en-US" altLang="ko-KR" b="1" dirty="0">
                <a:solidFill>
                  <a:schemeClr val="tx1">
                    <a:lumMod val="75000"/>
                    <a:lumOff val="25000"/>
                  </a:schemeClr>
                </a:solidFill>
                <a:latin typeface="Lato" panose="020B0604020202020204" charset="0"/>
                <a:cs typeface="Arial" pitchFamily="34" charset="0"/>
              </a:rPr>
              <a:t>Sharing a reaction</a:t>
            </a:r>
            <a:endParaRPr lang="ko-KR" altLang="en-US" b="1" dirty="0">
              <a:solidFill>
                <a:schemeClr val="tx1">
                  <a:lumMod val="75000"/>
                  <a:lumOff val="25000"/>
                </a:schemeClr>
              </a:solidFill>
              <a:latin typeface="Lato" panose="020B0604020202020204" charset="0"/>
              <a:cs typeface="Arial" pitchFamily="34" charset="0"/>
            </a:endParaRPr>
          </a:p>
        </p:txBody>
      </p:sp>
      <p:grpSp>
        <p:nvGrpSpPr>
          <p:cNvPr id="16" name="Group 15"/>
          <p:cNvGrpSpPr/>
          <p:nvPr/>
        </p:nvGrpSpPr>
        <p:grpSpPr>
          <a:xfrm>
            <a:off x="2890325" y="3269827"/>
            <a:ext cx="4717325" cy="547676"/>
            <a:chOff x="803640" y="3347446"/>
            <a:chExt cx="2108288" cy="547676"/>
          </a:xfrm>
        </p:grpSpPr>
        <p:sp>
          <p:nvSpPr>
            <p:cNvPr id="17" name="TextBox 16">
              <a:hlinkClick r:id="rId4" action="ppaction://hlinksldjump"/>
            </p:cNvPr>
            <p:cNvSpPr txBox="1"/>
            <p:nvPr/>
          </p:nvSpPr>
          <p:spPr>
            <a:xfrm>
              <a:off x="852271" y="3618123"/>
              <a:ext cx="2059657" cy="276999"/>
            </a:xfrm>
            <a:prstGeom prst="rect">
              <a:avLst/>
            </a:prstGeom>
            <a:noFill/>
          </p:spPr>
          <p:txBody>
            <a:bodyPr wrap="square" rtlCol="0" anchor="ctr">
              <a:spAutoFit/>
            </a:bodyPr>
            <a:lstStyle/>
            <a:p>
              <a:r>
                <a:rPr lang="en-US" altLang="ko-KR" sz="1200" dirty="0">
                  <a:solidFill>
                    <a:schemeClr val="tx1">
                      <a:lumMod val="75000"/>
                      <a:lumOff val="25000"/>
                    </a:schemeClr>
                  </a:solidFill>
                  <a:latin typeface="Lato" panose="020B0604020202020204" charset="0"/>
                  <a:cs typeface="Arial" pitchFamily="34" charset="0"/>
                </a:rPr>
                <a:t>Follow the conference in other languages</a:t>
              </a:r>
              <a:endParaRPr lang="ko-KR" altLang="en-US" sz="1200" dirty="0">
                <a:solidFill>
                  <a:schemeClr val="tx1">
                    <a:lumMod val="75000"/>
                    <a:lumOff val="25000"/>
                  </a:schemeClr>
                </a:solidFill>
                <a:latin typeface="Lato" panose="020B0604020202020204" charset="0"/>
                <a:cs typeface="Arial" pitchFamily="34" charset="0"/>
              </a:endParaRPr>
            </a:p>
          </p:txBody>
        </p:sp>
        <p:sp>
          <p:nvSpPr>
            <p:cNvPr id="18" name="TextBox 17">
              <a:hlinkClick r:id="rId4" action="ppaction://hlinksldjump"/>
            </p:cNvPr>
            <p:cNvSpPr txBox="1"/>
            <p:nvPr/>
          </p:nvSpPr>
          <p:spPr>
            <a:xfrm>
              <a:off x="803640" y="3347446"/>
              <a:ext cx="2059657" cy="307777"/>
            </a:xfrm>
            <a:prstGeom prst="rect">
              <a:avLst/>
            </a:prstGeom>
            <a:noFill/>
          </p:spPr>
          <p:txBody>
            <a:bodyPr wrap="square" rtlCol="0" anchor="ctr">
              <a:spAutoFit/>
            </a:bodyPr>
            <a:lstStyle/>
            <a:p>
              <a:r>
                <a:rPr lang="en-US" altLang="ko-KR" b="1" dirty="0">
                  <a:solidFill>
                    <a:schemeClr val="tx1">
                      <a:lumMod val="75000"/>
                      <a:lumOff val="25000"/>
                    </a:schemeClr>
                  </a:solidFill>
                  <a:latin typeface="Lato" panose="020B0604020202020204" charset="0"/>
                  <a:cs typeface="Arial" pitchFamily="34" charset="0"/>
                </a:rPr>
                <a:t>Listening to language interpretation</a:t>
              </a:r>
              <a:endParaRPr lang="ko-KR" altLang="en-US" b="1" dirty="0">
                <a:solidFill>
                  <a:schemeClr val="tx1">
                    <a:lumMod val="75000"/>
                    <a:lumOff val="25000"/>
                  </a:schemeClr>
                </a:solidFill>
                <a:latin typeface="Lato" panose="020B0604020202020204" charset="0"/>
                <a:cs typeface="Arial" pitchFamily="34" charset="0"/>
              </a:endParaRPr>
            </a:p>
          </p:txBody>
        </p:sp>
      </p:grpSp>
      <p:grpSp>
        <p:nvGrpSpPr>
          <p:cNvPr id="19" name="Group 18"/>
          <p:cNvGrpSpPr/>
          <p:nvPr/>
        </p:nvGrpSpPr>
        <p:grpSpPr>
          <a:xfrm>
            <a:off x="2337519" y="4161066"/>
            <a:ext cx="4750294" cy="548599"/>
            <a:chOff x="803640" y="3347446"/>
            <a:chExt cx="2123023" cy="548599"/>
          </a:xfrm>
        </p:grpSpPr>
        <p:sp>
          <p:nvSpPr>
            <p:cNvPr id="20" name="TextBox 19">
              <a:hlinkClick r:id="rId5" action="ppaction://hlinksldjump"/>
            </p:cNvPr>
            <p:cNvSpPr txBox="1"/>
            <p:nvPr/>
          </p:nvSpPr>
          <p:spPr>
            <a:xfrm>
              <a:off x="867006" y="3619046"/>
              <a:ext cx="2059657" cy="276999"/>
            </a:xfrm>
            <a:prstGeom prst="rect">
              <a:avLst/>
            </a:prstGeom>
            <a:noFill/>
          </p:spPr>
          <p:txBody>
            <a:bodyPr wrap="square" rtlCol="0" anchor="ctr">
              <a:spAutoFit/>
            </a:bodyPr>
            <a:lstStyle/>
            <a:p>
              <a:r>
                <a:rPr lang="en-US" altLang="ko-KR" sz="1200" dirty="0">
                  <a:solidFill>
                    <a:schemeClr val="tx1">
                      <a:lumMod val="75000"/>
                      <a:lumOff val="25000"/>
                    </a:schemeClr>
                  </a:solidFill>
                  <a:latin typeface="Lato" panose="020B0604020202020204" charset="0"/>
                  <a:cs typeface="Arial" pitchFamily="34" charset="0"/>
                </a:rPr>
                <a:t>Audio-visual quality, setting – lighting and space, practice session.</a:t>
              </a:r>
              <a:endParaRPr lang="ko-KR" altLang="en-US" sz="1200" dirty="0">
                <a:solidFill>
                  <a:schemeClr val="tx1">
                    <a:lumMod val="75000"/>
                    <a:lumOff val="25000"/>
                  </a:schemeClr>
                </a:solidFill>
                <a:latin typeface="Lato" panose="020B0604020202020204" charset="0"/>
                <a:cs typeface="Arial" pitchFamily="34" charset="0"/>
              </a:endParaRPr>
            </a:p>
          </p:txBody>
        </p:sp>
        <p:sp>
          <p:nvSpPr>
            <p:cNvPr id="21" name="TextBox 20">
              <a:hlinkClick r:id="rId5" action="ppaction://hlinksldjump"/>
            </p:cNvPr>
            <p:cNvSpPr txBox="1"/>
            <p:nvPr/>
          </p:nvSpPr>
          <p:spPr>
            <a:xfrm>
              <a:off x="803640" y="3347446"/>
              <a:ext cx="2059657" cy="307777"/>
            </a:xfrm>
            <a:prstGeom prst="rect">
              <a:avLst/>
            </a:prstGeom>
            <a:noFill/>
          </p:spPr>
          <p:txBody>
            <a:bodyPr wrap="square" rtlCol="0" anchor="ctr">
              <a:spAutoFit/>
            </a:bodyPr>
            <a:lstStyle/>
            <a:p>
              <a:r>
                <a:rPr lang="en-US" altLang="ko-KR" b="1" dirty="0">
                  <a:solidFill>
                    <a:schemeClr val="tx1">
                      <a:lumMod val="75000"/>
                      <a:lumOff val="25000"/>
                    </a:schemeClr>
                  </a:solidFill>
                  <a:latin typeface="Lato" panose="020B0604020202020204" charset="0"/>
                  <a:cs typeface="Arial" pitchFamily="34" charset="0"/>
                </a:rPr>
                <a:t>Zoom Best Practice Tips</a:t>
              </a:r>
              <a:endParaRPr lang="ko-KR" altLang="en-US" b="1" dirty="0">
                <a:solidFill>
                  <a:schemeClr val="tx1">
                    <a:lumMod val="75000"/>
                    <a:lumOff val="25000"/>
                  </a:schemeClr>
                </a:solidFill>
                <a:latin typeface="Lato" panose="020B0604020202020204" charset="0"/>
                <a:cs typeface="Arial" pitchFamily="34" charset="0"/>
              </a:endParaRPr>
            </a:p>
          </p:txBody>
        </p:sp>
      </p:grpSp>
      <p:sp>
        <p:nvSpPr>
          <p:cNvPr id="22" name="TextBox 21">
            <a:hlinkClick r:id="rId2" action="ppaction://hlinksldjump"/>
          </p:cNvPr>
          <p:cNvSpPr txBox="1"/>
          <p:nvPr/>
        </p:nvSpPr>
        <p:spPr>
          <a:xfrm>
            <a:off x="3131839" y="1515555"/>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23" name="TextBox 22">
            <a:hlinkClick r:id="rId3" action="ppaction://hlinksldjump"/>
          </p:cNvPr>
          <p:cNvSpPr txBox="1"/>
          <p:nvPr/>
        </p:nvSpPr>
        <p:spPr>
          <a:xfrm>
            <a:off x="2579776" y="2406793"/>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24" name="TextBox 23">
            <a:hlinkClick r:id="rId4" action="ppaction://hlinksldjump"/>
          </p:cNvPr>
          <p:cNvSpPr txBox="1"/>
          <p:nvPr/>
        </p:nvSpPr>
        <p:spPr>
          <a:xfrm>
            <a:off x="2027713" y="3298031"/>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25" name="TextBox 24">
            <a:hlinkClick r:id="rId5" action="ppaction://hlinksldjump"/>
          </p:cNvPr>
          <p:cNvSpPr txBox="1"/>
          <p:nvPr/>
        </p:nvSpPr>
        <p:spPr>
          <a:xfrm>
            <a:off x="1475650" y="4189269"/>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sp>
        <p:nvSpPr>
          <p:cNvPr id="2" name="TextBox 1">
            <a:hlinkClick r:id="rId3" action="ppaction://hlinksldjump"/>
            <a:extLst>
              <a:ext uri="{FF2B5EF4-FFF2-40B4-BE49-F238E27FC236}">
                <a16:creationId xmlns:a16="http://schemas.microsoft.com/office/drawing/2014/main" id="{C046A80F-A02B-4976-87A7-18CC08DC1A51}"/>
              </a:ext>
            </a:extLst>
          </p:cNvPr>
          <p:cNvSpPr txBox="1"/>
          <p:nvPr/>
        </p:nvSpPr>
        <p:spPr>
          <a:xfrm>
            <a:off x="3539888" y="2649383"/>
            <a:ext cx="4608512" cy="276999"/>
          </a:xfrm>
          <a:prstGeom prst="rect">
            <a:avLst/>
          </a:prstGeom>
          <a:noFill/>
        </p:spPr>
        <p:txBody>
          <a:bodyPr wrap="square" rtlCol="0" anchor="ctr">
            <a:spAutoFit/>
          </a:bodyPr>
          <a:lstStyle/>
          <a:p>
            <a:r>
              <a:rPr lang="en-US" altLang="ko-KR" sz="1200" dirty="0">
                <a:solidFill>
                  <a:schemeClr val="tx1">
                    <a:lumMod val="75000"/>
                    <a:lumOff val="25000"/>
                  </a:schemeClr>
                </a:solidFill>
                <a:latin typeface="Lato" panose="020B0604020202020204" charset="0"/>
                <a:cs typeface="Arial" pitchFamily="34" charset="0"/>
              </a:rPr>
              <a:t>Providing Nonverbal feedback, using annotation tools</a:t>
            </a:r>
            <a:endParaRPr lang="ko-KR" altLang="en-US" sz="1200" dirty="0">
              <a:solidFill>
                <a:schemeClr val="tx1">
                  <a:lumMod val="75000"/>
                  <a:lumOff val="25000"/>
                </a:schemeClr>
              </a:solidFill>
              <a:latin typeface="Lato" panose="020B0604020202020204" charset="0"/>
              <a:cs typeface="Arial" pitchFamily="34" charset="0"/>
            </a:endParaRPr>
          </a:p>
        </p:txBody>
      </p:sp>
    </p:spTree>
    <p:extLst>
      <p:ext uri="{BB962C8B-B14F-4D97-AF65-F5344CB8AC3E}">
        <p14:creationId xmlns:p14="http://schemas.microsoft.com/office/powerpoint/2010/main" val="109505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type="title"/>
          </p:nvPr>
        </p:nvSpPr>
        <p:spPr>
          <a:xfrm>
            <a:off x="917419" y="631381"/>
            <a:ext cx="6462600" cy="60191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Using Virtual Background</a:t>
            </a:r>
            <a:endParaRPr dirty="0"/>
          </a:p>
        </p:txBody>
      </p:sp>
      <p:sp>
        <p:nvSpPr>
          <p:cNvPr id="290" name="Google Shape;290;p2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3" name="Google Shape;95;p13">
            <a:extLst>
              <a:ext uri="{FF2B5EF4-FFF2-40B4-BE49-F238E27FC236}">
                <a16:creationId xmlns:a16="http://schemas.microsoft.com/office/drawing/2014/main" id="{DEA3E6EB-4B58-465D-B263-A37F5652A8CD}"/>
              </a:ext>
            </a:extLst>
          </p:cNvPr>
          <p:cNvSpPr txBox="1"/>
          <p:nvPr/>
        </p:nvSpPr>
        <p:spPr>
          <a:xfrm>
            <a:off x="4839424" y="1324445"/>
            <a:ext cx="3483086" cy="1247305"/>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None/>
            </a:pPr>
            <a:r>
              <a:rPr lang="en-US" b="1" dirty="0">
                <a:solidFill>
                  <a:schemeClr val="dk1"/>
                </a:solidFill>
                <a:latin typeface="Lato"/>
                <a:ea typeface="Lato"/>
                <a:cs typeface="Lato"/>
                <a:sym typeface="Lato"/>
              </a:rPr>
              <a:t>4. Check </a:t>
            </a:r>
            <a:r>
              <a:rPr lang="en-US" b="1" i="1" dirty="0">
                <a:solidFill>
                  <a:schemeClr val="dk1"/>
                </a:solidFill>
                <a:latin typeface="Lato"/>
                <a:ea typeface="Lato"/>
                <a:cs typeface="Lato"/>
                <a:sym typeface="Lato"/>
              </a:rPr>
              <a:t>I have a green screen </a:t>
            </a:r>
            <a:r>
              <a:rPr lang="en-US" dirty="0">
                <a:solidFill>
                  <a:schemeClr val="dk1"/>
                </a:solidFill>
                <a:latin typeface="Lato"/>
                <a:ea typeface="Lato"/>
                <a:cs typeface="Lato"/>
                <a:sym typeface="Lato"/>
              </a:rPr>
              <a:t>if you have a physical green screen set up. </a:t>
            </a:r>
          </a:p>
          <a:p>
            <a:pPr marL="0" lvl="0" indent="0" rtl="0">
              <a:spcBef>
                <a:spcPts val="600"/>
              </a:spcBef>
              <a:spcAft>
                <a:spcPts val="0"/>
              </a:spcAft>
              <a:buNone/>
            </a:pPr>
            <a:r>
              <a:rPr lang="en-US" sz="1200" i="1" dirty="0">
                <a:solidFill>
                  <a:schemeClr val="dk1"/>
                </a:solidFill>
                <a:latin typeface="Lato"/>
                <a:ea typeface="Lato"/>
                <a:cs typeface="Lato"/>
                <a:sym typeface="Lato"/>
              </a:rPr>
              <a:t>You can then click on your video to select the correct color for the green screen.</a:t>
            </a:r>
          </a:p>
        </p:txBody>
      </p:sp>
      <p:pic>
        <p:nvPicPr>
          <p:cNvPr id="2050" name="Picture 2" descr="50 Free Zoom Virtual Backgrounds and How to Make Your Own">
            <a:extLst>
              <a:ext uri="{FF2B5EF4-FFF2-40B4-BE49-F238E27FC236}">
                <a16:creationId xmlns:a16="http://schemas.microsoft.com/office/drawing/2014/main" id="{62C687B2-1038-449D-B750-8A97C503F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14" y="1467616"/>
            <a:ext cx="3483086" cy="2870091"/>
          </a:xfrm>
          <a:prstGeom prst="rect">
            <a:avLst/>
          </a:prstGeom>
          <a:ln w="3175">
            <a:solidFill>
              <a:srgbClr val="8DA3B5"/>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Google Shape;95;p13">
            <a:extLst>
              <a:ext uri="{FF2B5EF4-FFF2-40B4-BE49-F238E27FC236}">
                <a16:creationId xmlns:a16="http://schemas.microsoft.com/office/drawing/2014/main" id="{35F80D46-E9D8-4699-A99A-DC79C51031B3}"/>
              </a:ext>
            </a:extLst>
          </p:cNvPr>
          <p:cNvSpPr txBox="1"/>
          <p:nvPr/>
        </p:nvSpPr>
        <p:spPr>
          <a:xfrm>
            <a:off x="4839424" y="2784064"/>
            <a:ext cx="3483086" cy="1247306"/>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None/>
            </a:pPr>
            <a:r>
              <a:rPr lang="en-US" b="1" dirty="0">
                <a:solidFill>
                  <a:schemeClr val="dk1"/>
                </a:solidFill>
                <a:latin typeface="Lato"/>
                <a:ea typeface="Lato"/>
                <a:cs typeface="Lato"/>
                <a:sym typeface="Lato"/>
              </a:rPr>
              <a:t>5. Click on an image </a:t>
            </a:r>
            <a:r>
              <a:rPr lang="en-US" dirty="0">
                <a:solidFill>
                  <a:schemeClr val="dk1"/>
                </a:solidFill>
                <a:latin typeface="Lato"/>
                <a:ea typeface="Lato"/>
                <a:cs typeface="Lato"/>
                <a:sym typeface="Lato"/>
              </a:rPr>
              <a:t>to add your own </a:t>
            </a:r>
            <a:r>
              <a:rPr lang="en-US" b="1" dirty="0">
                <a:solidFill>
                  <a:srgbClr val="0070C0"/>
                </a:solidFill>
                <a:latin typeface="Lato"/>
                <a:ea typeface="Lato"/>
                <a:cs typeface="Lato"/>
                <a:sym typeface="Lato"/>
              </a:rPr>
              <a:t>Justice Hero </a:t>
            </a:r>
            <a:r>
              <a:rPr lang="en-US" dirty="0">
                <a:solidFill>
                  <a:schemeClr val="dk1"/>
                </a:solidFill>
                <a:latin typeface="Lato"/>
                <a:ea typeface="Lato"/>
                <a:cs typeface="Lato"/>
                <a:sym typeface="Lato"/>
              </a:rPr>
              <a:t>image by clicking  </a:t>
            </a:r>
            <a:r>
              <a:rPr lang="en-US" sz="1600" b="1" dirty="0">
                <a:solidFill>
                  <a:srgbClr val="0070C0"/>
                </a:solidFill>
                <a:latin typeface="Lato"/>
                <a:ea typeface="Lato"/>
                <a:cs typeface="Lato"/>
                <a:sym typeface="Lato"/>
              </a:rPr>
              <a:t>+</a:t>
            </a:r>
            <a:r>
              <a:rPr lang="en-US" dirty="0">
                <a:solidFill>
                  <a:schemeClr val="dk1"/>
                </a:solidFill>
                <a:latin typeface="Lato"/>
                <a:ea typeface="Lato"/>
                <a:cs typeface="Lato"/>
                <a:sym typeface="Lato"/>
              </a:rPr>
              <a:t>  and choosing your downloaded image location in your device.</a:t>
            </a:r>
          </a:p>
        </p:txBody>
      </p:sp>
    </p:spTree>
    <p:extLst>
      <p:ext uri="{BB962C8B-B14F-4D97-AF65-F5344CB8AC3E}">
        <p14:creationId xmlns:p14="http://schemas.microsoft.com/office/powerpoint/2010/main" val="29539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type="title"/>
          </p:nvPr>
        </p:nvSpPr>
        <p:spPr>
          <a:xfrm>
            <a:off x="917419" y="631381"/>
            <a:ext cx="6462600" cy="60191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Using Virtual Background</a:t>
            </a:r>
            <a:endParaRPr dirty="0"/>
          </a:p>
        </p:txBody>
      </p:sp>
      <p:sp>
        <p:nvSpPr>
          <p:cNvPr id="290" name="Google Shape;290;p2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pic>
        <p:nvPicPr>
          <p:cNvPr id="1030" name="Picture 6">
            <a:extLst>
              <a:ext uri="{FF2B5EF4-FFF2-40B4-BE49-F238E27FC236}">
                <a16:creationId xmlns:a16="http://schemas.microsoft.com/office/drawing/2014/main" id="{3444CC68-174A-41EF-AFFC-6F4B2D2FB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781" y="2029489"/>
            <a:ext cx="5095875" cy="1247775"/>
          </a:xfrm>
          <a:prstGeom prst="rect">
            <a:avLst/>
          </a:prstGeom>
          <a:ln w="3175">
            <a:solidFill>
              <a:srgbClr val="8DA3B5"/>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Google Shape;95;p13">
            <a:extLst>
              <a:ext uri="{FF2B5EF4-FFF2-40B4-BE49-F238E27FC236}">
                <a16:creationId xmlns:a16="http://schemas.microsoft.com/office/drawing/2014/main" id="{FEAE2F09-83C0-478A-AB6B-FCC8895EB153}"/>
              </a:ext>
            </a:extLst>
          </p:cNvPr>
          <p:cNvSpPr txBox="1"/>
          <p:nvPr/>
        </p:nvSpPr>
        <p:spPr>
          <a:xfrm>
            <a:off x="957044" y="1243755"/>
            <a:ext cx="7021038" cy="744533"/>
          </a:xfrm>
          <a:prstGeom prst="rect">
            <a:avLst/>
          </a:prstGeom>
          <a:noFill/>
          <a:ln>
            <a:noFill/>
          </a:ln>
        </p:spPr>
        <p:txBody>
          <a:bodyPr spcFirstLastPara="1" wrap="square" lIns="91425" tIns="91425" rIns="91425" bIns="91425" anchor="t" anchorCtr="0">
            <a:noAutofit/>
          </a:bodyPr>
          <a:lstStyle/>
          <a:p>
            <a:pPr marL="0" lvl="0" indent="0" algn="just" rtl="0">
              <a:spcBef>
                <a:spcPts val="600"/>
              </a:spcBef>
              <a:spcAft>
                <a:spcPts val="0"/>
              </a:spcAft>
              <a:buNone/>
            </a:pPr>
            <a:r>
              <a:rPr lang="en-US" b="1" dirty="0">
                <a:solidFill>
                  <a:schemeClr val="dk1"/>
                </a:solidFill>
                <a:latin typeface="Lato"/>
                <a:ea typeface="Lato"/>
                <a:cs typeface="Lato"/>
                <a:sym typeface="Lato"/>
              </a:rPr>
              <a:t>5. If prompted, </a:t>
            </a:r>
            <a:r>
              <a:rPr lang="en-US" dirty="0">
                <a:solidFill>
                  <a:schemeClr val="dk1"/>
                </a:solidFill>
                <a:latin typeface="Lato"/>
                <a:ea typeface="Lato"/>
                <a:cs typeface="Lato"/>
                <a:sym typeface="Lato"/>
              </a:rPr>
              <a:t>click </a:t>
            </a:r>
            <a:r>
              <a:rPr lang="en-US" b="1" dirty="0">
                <a:solidFill>
                  <a:srgbClr val="0070C0"/>
                </a:solidFill>
                <a:latin typeface="Lato"/>
                <a:ea typeface="Lato"/>
                <a:cs typeface="Lato"/>
                <a:sym typeface="Lato"/>
              </a:rPr>
              <a:t>Download</a:t>
            </a:r>
            <a:r>
              <a:rPr lang="en-US" dirty="0">
                <a:solidFill>
                  <a:schemeClr val="dk1"/>
                </a:solidFill>
                <a:latin typeface="Lato"/>
                <a:ea typeface="Lato"/>
                <a:cs typeface="Lato"/>
                <a:sym typeface="Lato"/>
              </a:rPr>
              <a:t> to download the package for virtual background without a green screen. </a:t>
            </a:r>
          </a:p>
          <a:p>
            <a:pPr marL="0" lvl="0" indent="0" algn="just" rtl="0">
              <a:spcBef>
                <a:spcPts val="600"/>
              </a:spcBef>
              <a:spcAft>
                <a:spcPts val="0"/>
              </a:spcAft>
              <a:buNone/>
            </a:pPr>
            <a:endParaRPr lang="en-US" dirty="0">
              <a:solidFill>
                <a:schemeClr val="dk1"/>
              </a:solidFill>
              <a:latin typeface="Lato"/>
              <a:ea typeface="Lato"/>
              <a:cs typeface="Lato"/>
              <a:sym typeface="Lato"/>
            </a:endParaRPr>
          </a:p>
        </p:txBody>
      </p:sp>
      <p:sp>
        <p:nvSpPr>
          <p:cNvPr id="2" name="Google Shape;95;p13">
            <a:extLst>
              <a:ext uri="{FF2B5EF4-FFF2-40B4-BE49-F238E27FC236}">
                <a16:creationId xmlns:a16="http://schemas.microsoft.com/office/drawing/2014/main" id="{8750C497-3405-49C8-8FEC-077AC5035C79}"/>
              </a:ext>
            </a:extLst>
          </p:cNvPr>
          <p:cNvSpPr txBox="1"/>
          <p:nvPr/>
        </p:nvSpPr>
        <p:spPr>
          <a:xfrm>
            <a:off x="1600781" y="3311613"/>
            <a:ext cx="6812164" cy="1479382"/>
          </a:xfrm>
          <a:prstGeom prst="rect">
            <a:avLst/>
          </a:prstGeom>
          <a:noFill/>
          <a:ln>
            <a:noFill/>
          </a:ln>
        </p:spPr>
        <p:txBody>
          <a:bodyPr spcFirstLastPara="1" wrap="square" lIns="91425" tIns="91425" rIns="91425" bIns="91425" anchor="t" anchorCtr="0">
            <a:noAutofit/>
          </a:bodyPr>
          <a:lstStyle/>
          <a:p>
            <a:pPr marL="0" lvl="0" indent="0" algn="just" rtl="0">
              <a:spcBef>
                <a:spcPts val="600"/>
              </a:spcBef>
              <a:spcAft>
                <a:spcPts val="0"/>
              </a:spcAft>
              <a:buNone/>
            </a:pPr>
            <a:r>
              <a:rPr lang="en-US" b="1" i="1" dirty="0">
                <a:solidFill>
                  <a:schemeClr val="dk1"/>
                </a:solidFill>
                <a:latin typeface="Lato"/>
                <a:ea typeface="Lato"/>
                <a:cs typeface="Lato"/>
                <a:sym typeface="Lato"/>
              </a:rPr>
              <a:t>Notes:</a:t>
            </a:r>
          </a:p>
          <a:p>
            <a:pPr marL="0" lvl="0" indent="0" algn="just" rtl="0">
              <a:spcBef>
                <a:spcPts val="600"/>
              </a:spcBef>
              <a:spcAft>
                <a:spcPts val="0"/>
              </a:spcAft>
              <a:buNone/>
            </a:pPr>
            <a:r>
              <a:rPr lang="en-US" sz="1200" i="1" dirty="0">
                <a:solidFill>
                  <a:schemeClr val="dk1"/>
                </a:solidFill>
                <a:latin typeface="Lato"/>
                <a:ea typeface="Lato"/>
                <a:cs typeface="Lato"/>
                <a:sym typeface="Lato"/>
              </a:rPr>
              <a:t>Ensure that you are using a solid background color.</a:t>
            </a:r>
          </a:p>
          <a:p>
            <a:pPr marL="0" lvl="0" indent="0" algn="just" rtl="0">
              <a:spcBef>
                <a:spcPts val="600"/>
              </a:spcBef>
              <a:spcAft>
                <a:spcPts val="0"/>
              </a:spcAft>
              <a:buNone/>
            </a:pPr>
            <a:r>
              <a:rPr lang="en-US" sz="1200" i="1" dirty="0">
                <a:solidFill>
                  <a:schemeClr val="dk1"/>
                </a:solidFill>
                <a:latin typeface="Lato"/>
                <a:ea typeface="Lato"/>
                <a:cs typeface="Lato"/>
                <a:sym typeface="Lato"/>
              </a:rPr>
              <a:t>After you select an option, that virtual background will display during your meetings.</a:t>
            </a:r>
          </a:p>
          <a:p>
            <a:pPr marL="0" lvl="0" indent="0" algn="just" rtl="0">
              <a:spcBef>
                <a:spcPts val="600"/>
              </a:spcBef>
              <a:spcAft>
                <a:spcPts val="0"/>
              </a:spcAft>
              <a:buNone/>
            </a:pPr>
            <a:r>
              <a:rPr lang="en-US" sz="1200" i="1" dirty="0">
                <a:solidFill>
                  <a:schemeClr val="dk1"/>
                </a:solidFill>
                <a:latin typeface="Lato"/>
                <a:ea typeface="Lato"/>
                <a:cs typeface="Lato"/>
                <a:sym typeface="Lato"/>
              </a:rPr>
              <a:t>To disable Virtual Background, choose the option None.. </a:t>
            </a:r>
          </a:p>
        </p:txBody>
      </p:sp>
    </p:spTree>
    <p:extLst>
      <p:ext uri="{BB962C8B-B14F-4D97-AF65-F5344CB8AC3E}">
        <p14:creationId xmlns:p14="http://schemas.microsoft.com/office/powerpoint/2010/main" val="70412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ctrTitle" idx="4294967295"/>
          </p:nvPr>
        </p:nvSpPr>
        <p:spPr>
          <a:xfrm>
            <a:off x="940349" y="2160788"/>
            <a:ext cx="7540225" cy="822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7200" b="1" dirty="0">
                <a:solidFill>
                  <a:schemeClr val="lt1"/>
                </a:solidFill>
                <a:latin typeface="Lato"/>
                <a:ea typeface="Lato"/>
                <a:cs typeface="Lato"/>
                <a:sym typeface="Lato"/>
              </a:rPr>
              <a:t>Practice session</a:t>
            </a:r>
          </a:p>
        </p:txBody>
      </p:sp>
      <p:sp>
        <p:nvSpPr>
          <p:cNvPr id="221" name="Google Shape;221;p26"/>
          <p:cNvSpPr/>
          <p:nvPr/>
        </p:nvSpPr>
        <p:spPr>
          <a:xfrm>
            <a:off x="0" y="2008388"/>
            <a:ext cx="940500" cy="668700"/>
          </a:xfrm>
          <a:prstGeom prst="rightArrow">
            <a:avLst>
              <a:gd name="adj1" fmla="val 61815"/>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6" name="Google Shape;220;p26">
            <a:extLst>
              <a:ext uri="{FF2B5EF4-FFF2-40B4-BE49-F238E27FC236}">
                <a16:creationId xmlns:a16="http://schemas.microsoft.com/office/drawing/2014/main" id="{5D9207D6-64FA-4CE4-A464-25A493FC6A71}"/>
              </a:ext>
            </a:extLst>
          </p:cNvPr>
          <p:cNvSpPr txBox="1">
            <a:spLocks/>
          </p:cNvSpPr>
          <p:nvPr/>
        </p:nvSpPr>
        <p:spPr>
          <a:xfrm>
            <a:off x="940350" y="3011512"/>
            <a:ext cx="728925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buFont typeface="Lato"/>
              <a:buNone/>
            </a:pPr>
            <a:r>
              <a:rPr lang="en-US" sz="1800" dirty="0">
                <a:solidFill>
                  <a:schemeClr val="lt1"/>
                </a:solidFill>
              </a:rPr>
              <a:t>How to join training session</a:t>
            </a:r>
          </a:p>
        </p:txBody>
      </p:sp>
    </p:spTree>
    <p:extLst>
      <p:ext uri="{BB962C8B-B14F-4D97-AF65-F5344CB8AC3E}">
        <p14:creationId xmlns:p14="http://schemas.microsoft.com/office/powerpoint/2010/main" val="38179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893700" y="530992"/>
            <a:ext cx="7628100" cy="61980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chemeClr val="accent1">
                    <a:lumMod val="75000"/>
                  </a:schemeClr>
                </a:solidFill>
              </a:rPr>
              <a:t>How to join training session</a:t>
            </a:r>
          </a:p>
        </p:txBody>
      </p:sp>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
        <p:nvSpPr>
          <p:cNvPr id="13" name="Google Shape;257;p29">
            <a:extLst>
              <a:ext uri="{FF2B5EF4-FFF2-40B4-BE49-F238E27FC236}">
                <a16:creationId xmlns:a16="http://schemas.microsoft.com/office/drawing/2014/main" id="{25498603-23D6-425F-B605-257B35859E9F}"/>
              </a:ext>
            </a:extLst>
          </p:cNvPr>
          <p:cNvSpPr txBox="1">
            <a:spLocks noGrp="1"/>
          </p:cNvSpPr>
          <p:nvPr>
            <p:ph type="body" idx="1"/>
          </p:nvPr>
        </p:nvSpPr>
        <p:spPr>
          <a:xfrm>
            <a:off x="975254" y="1150793"/>
            <a:ext cx="7464992" cy="3461715"/>
          </a:xfrm>
          <a:prstGeom prst="rect">
            <a:avLst/>
          </a:prstGeom>
        </p:spPr>
        <p:txBody>
          <a:bodyPr spcFirstLastPara="1" wrap="square" lIns="91425" tIns="91425" rIns="91425" bIns="91425" anchor="t" anchorCtr="0">
            <a:noAutofit/>
          </a:bodyPr>
          <a:lstStyle/>
          <a:p>
            <a:pPr marL="285750" indent="-285750">
              <a:lnSpc>
                <a:spcPct val="150000"/>
              </a:lnSpc>
            </a:pPr>
            <a:r>
              <a:rPr lang="en-US" sz="1300" dirty="0"/>
              <a:t>If the main host sends an email invitation you can see the details via the information on the email. In the email there should be </a:t>
            </a:r>
            <a:r>
              <a:rPr lang="en-US" sz="1300" b="1" dirty="0">
                <a:solidFill>
                  <a:srgbClr val="309ADC"/>
                </a:solidFill>
              </a:rPr>
              <a:t>a link </a:t>
            </a:r>
            <a:r>
              <a:rPr lang="en-US" sz="1300" dirty="0"/>
              <a:t>to the session as well as the provided password if necessary. </a:t>
            </a:r>
          </a:p>
          <a:p>
            <a:pPr marL="285750" indent="-285750">
              <a:lnSpc>
                <a:spcPct val="150000"/>
              </a:lnSpc>
            </a:pPr>
            <a:r>
              <a:rPr lang="en-US" sz="1300" dirty="0"/>
              <a:t>To access the session, click on the link which will take you to another page in which it will give you either the option to launch or </a:t>
            </a:r>
            <a:r>
              <a:rPr lang="en-US" sz="1300" b="1" dirty="0">
                <a:solidFill>
                  <a:srgbClr val="309ADC"/>
                </a:solidFill>
              </a:rPr>
              <a:t>download Zoom </a:t>
            </a:r>
            <a:r>
              <a:rPr lang="en-US" sz="1300" dirty="0"/>
              <a:t>if you haven’t downloaded Zoom yet. </a:t>
            </a:r>
            <a:br>
              <a:rPr lang="en-US" sz="1300" dirty="0"/>
            </a:br>
            <a:r>
              <a:rPr lang="en-US" sz="1300" dirty="0"/>
              <a:t>Once you have launched Zoom, there will either be a pop-up that says </a:t>
            </a:r>
            <a:r>
              <a:rPr lang="en-US" sz="1300" b="1" dirty="0">
                <a:solidFill>
                  <a:srgbClr val="309ADC"/>
                </a:solidFill>
              </a:rPr>
              <a:t>Waiting for the host to start this meeting</a:t>
            </a:r>
            <a:r>
              <a:rPr lang="en-US" sz="1300" dirty="0"/>
              <a:t> meaning that the session hasn’t started yet, which is a good time to check that your audio quality is working and explore the settings.</a:t>
            </a:r>
          </a:p>
          <a:p>
            <a:pPr marL="285750" indent="-285750">
              <a:lnSpc>
                <a:spcPct val="150000"/>
              </a:lnSpc>
            </a:pPr>
            <a:r>
              <a:rPr lang="en-US" sz="1300" dirty="0"/>
              <a:t>You can also opt to directly join the session from the Zoom app where you can also view all your upcoming Zoom meetings in the meetings tab and select the meeting that you want to go to and click </a:t>
            </a:r>
            <a:r>
              <a:rPr lang="en-US" sz="1300" b="1" dirty="0">
                <a:solidFill>
                  <a:srgbClr val="309ADC"/>
                </a:solidFill>
              </a:rPr>
              <a:t>join</a:t>
            </a:r>
            <a:r>
              <a:rPr lang="en-US" sz="1300" dirty="0"/>
              <a:t>. </a:t>
            </a:r>
          </a:p>
          <a:p>
            <a:pPr marL="0" indent="0">
              <a:lnSpc>
                <a:spcPct val="150000"/>
              </a:lnSpc>
              <a:buNone/>
            </a:pPr>
            <a:endParaRPr lang="en-US" sz="1300" dirty="0"/>
          </a:p>
          <a:p>
            <a:pPr marL="0" lvl="0" indent="0" rtl="0">
              <a:lnSpc>
                <a:spcPct val="150000"/>
              </a:lnSpc>
              <a:spcBef>
                <a:spcPts val="600"/>
              </a:spcBef>
              <a:spcAft>
                <a:spcPts val="0"/>
              </a:spcAft>
              <a:buNone/>
            </a:pPr>
            <a:endParaRPr lang="en-US" sz="1300" dirty="0"/>
          </a:p>
          <a:p>
            <a:pPr marL="0" lvl="0" indent="0" rtl="0">
              <a:lnSpc>
                <a:spcPct val="150000"/>
              </a:lnSpc>
              <a:spcBef>
                <a:spcPts val="600"/>
              </a:spcBef>
              <a:spcAft>
                <a:spcPts val="0"/>
              </a:spcAft>
              <a:buNone/>
            </a:pPr>
            <a:endParaRPr lang="en-US" sz="1300" dirty="0"/>
          </a:p>
        </p:txBody>
      </p:sp>
    </p:spTree>
    <p:extLst>
      <p:ext uri="{BB962C8B-B14F-4D97-AF65-F5344CB8AC3E}">
        <p14:creationId xmlns:p14="http://schemas.microsoft.com/office/powerpoint/2010/main" val="88125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More infomation</a:t>
            </a:r>
            <a:endParaRPr dirty="0"/>
          </a:p>
        </p:txBody>
      </p:sp>
      <p:sp>
        <p:nvSpPr>
          <p:cNvPr id="350" name="Google Shape;350;p36"/>
          <p:cNvSpPr txBox="1">
            <a:spLocks noGrp="1"/>
          </p:cNvSpPr>
          <p:nvPr>
            <p:ph type="body" idx="1"/>
          </p:nvPr>
        </p:nvSpPr>
        <p:spPr>
          <a:xfrm>
            <a:off x="893700" y="1363097"/>
            <a:ext cx="6462600" cy="31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400" dirty="0"/>
              <a:t>If you would like to read more,…</a:t>
            </a:r>
          </a:p>
          <a:p>
            <a:pPr marL="0" lvl="0" indent="0" algn="l" rtl="0">
              <a:lnSpc>
                <a:spcPct val="150000"/>
              </a:lnSpc>
              <a:spcBef>
                <a:spcPts val="0"/>
              </a:spcBef>
              <a:spcAft>
                <a:spcPts val="0"/>
              </a:spcAft>
              <a:buNone/>
            </a:pPr>
            <a:r>
              <a:rPr lang="en-US" sz="1400" dirty="0"/>
              <a:t>The following links are useful resources:</a:t>
            </a:r>
          </a:p>
          <a:p>
            <a:pPr marL="0" lvl="0" indent="0" algn="l" rtl="0">
              <a:spcBef>
                <a:spcPts val="0"/>
              </a:spcBef>
              <a:spcAft>
                <a:spcPts val="0"/>
              </a:spcAft>
              <a:buNone/>
            </a:pPr>
            <a:endParaRPr lang="en-US" sz="1400" dirty="0"/>
          </a:p>
          <a:p>
            <a:pPr marL="0" lvl="0" indent="0" algn="l" rtl="0">
              <a:spcBef>
                <a:spcPts val="0"/>
              </a:spcBef>
              <a:spcAft>
                <a:spcPts val="0"/>
              </a:spcAft>
              <a:buNone/>
            </a:pPr>
            <a:endParaRPr lang="en-US" sz="1400" dirty="0"/>
          </a:p>
          <a:p>
            <a:pPr marL="285750" indent="-285750">
              <a:spcBef>
                <a:spcPts val="0"/>
              </a:spcBef>
            </a:pPr>
            <a:r>
              <a:rPr lang="en-US" sz="1400" dirty="0"/>
              <a:t>4 Tips for Getting the Most Out of Zoom Video Conferencing</a:t>
            </a:r>
          </a:p>
          <a:p>
            <a:pPr marL="0" lvl="0" indent="0" algn="l" rtl="0">
              <a:lnSpc>
                <a:spcPct val="115000"/>
              </a:lnSpc>
              <a:spcBef>
                <a:spcPts val="0"/>
              </a:spcBef>
              <a:spcAft>
                <a:spcPts val="0"/>
              </a:spcAft>
              <a:buNone/>
            </a:pPr>
            <a:r>
              <a:rPr lang="en-US" sz="1400" u="sng" dirty="0">
                <a:solidFill>
                  <a:srgbClr val="2185C5"/>
                </a:solidFill>
                <a:hlinkClick r:id="rId3"/>
              </a:rPr>
              <a:t>https://blog.zoom.us/wordpress/2013/08/29/how-to-get-the-most-out-of-your-zoom-experience/</a:t>
            </a:r>
            <a:endParaRPr lang="en-US" sz="1400" u="sng" dirty="0">
              <a:solidFill>
                <a:srgbClr val="2185C5"/>
              </a:solidFill>
            </a:endParaRPr>
          </a:p>
          <a:p>
            <a:pPr marL="0" lvl="0" indent="0" algn="l" rtl="0">
              <a:lnSpc>
                <a:spcPct val="115000"/>
              </a:lnSpc>
              <a:spcBef>
                <a:spcPts val="0"/>
              </a:spcBef>
              <a:spcAft>
                <a:spcPts val="0"/>
              </a:spcAft>
              <a:buNone/>
            </a:pPr>
            <a:endParaRPr lang="en-US" sz="1400" u="sng" dirty="0">
              <a:solidFill>
                <a:srgbClr val="2185C5"/>
              </a:solidFill>
            </a:endParaRPr>
          </a:p>
          <a:p>
            <a:pPr marL="0" lvl="0" indent="0" algn="l" rtl="0">
              <a:lnSpc>
                <a:spcPct val="115000"/>
              </a:lnSpc>
              <a:spcBef>
                <a:spcPts val="0"/>
              </a:spcBef>
              <a:spcAft>
                <a:spcPts val="0"/>
              </a:spcAft>
              <a:buNone/>
            </a:pPr>
            <a:endParaRPr lang="en-US" sz="1400" u="sng" dirty="0">
              <a:solidFill>
                <a:srgbClr val="2185C5"/>
              </a:solidFill>
            </a:endParaRPr>
          </a:p>
          <a:p>
            <a:pPr marL="285750" indent="-285750">
              <a:lnSpc>
                <a:spcPct val="115000"/>
              </a:lnSpc>
              <a:spcBef>
                <a:spcPts val="0"/>
              </a:spcBef>
            </a:pPr>
            <a:r>
              <a:rPr lang="en-US" sz="1400" dirty="0"/>
              <a:t>7 Video Conference Lighting Tips for the Perfect Video Call</a:t>
            </a:r>
            <a:endParaRPr lang="en-US" sz="1400" u="sng" dirty="0">
              <a:solidFill>
                <a:srgbClr val="2185C5"/>
              </a:solidFill>
            </a:endParaRPr>
          </a:p>
          <a:p>
            <a:pPr marL="0" lvl="0" indent="0" algn="l" rtl="0">
              <a:lnSpc>
                <a:spcPct val="115000"/>
              </a:lnSpc>
              <a:spcBef>
                <a:spcPts val="0"/>
              </a:spcBef>
              <a:spcAft>
                <a:spcPts val="0"/>
              </a:spcAft>
              <a:buNone/>
            </a:pPr>
            <a:r>
              <a:rPr lang="en-US" sz="1400" u="sng" dirty="0">
                <a:solidFill>
                  <a:srgbClr val="2185C5"/>
                </a:solidFill>
                <a:hlinkClick r:id="rId4"/>
              </a:rPr>
              <a:t>https://www.lifesize.com/en/video-conferencing-blog/video-conference-lighting</a:t>
            </a:r>
            <a:endParaRPr lang="en-US" sz="1400" u="sng" dirty="0">
              <a:solidFill>
                <a:srgbClr val="2185C5"/>
              </a:solidFill>
            </a:endParaRPr>
          </a:p>
        </p:txBody>
      </p:sp>
      <p:sp>
        <p:nvSpPr>
          <p:cNvPr id="352" name="Google Shape;352;p3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grpSp>
        <p:nvGrpSpPr>
          <p:cNvPr id="6" name="Google Shape;975;p38">
            <a:extLst>
              <a:ext uri="{FF2B5EF4-FFF2-40B4-BE49-F238E27FC236}">
                <a16:creationId xmlns:a16="http://schemas.microsoft.com/office/drawing/2014/main" id="{A091D9C5-B3F6-4CE7-890A-D81B5494945B}"/>
              </a:ext>
            </a:extLst>
          </p:cNvPr>
          <p:cNvGrpSpPr/>
          <p:nvPr/>
        </p:nvGrpSpPr>
        <p:grpSpPr>
          <a:xfrm>
            <a:off x="7086958" y="505697"/>
            <a:ext cx="989704" cy="857400"/>
            <a:chOff x="9626723" y="5526313"/>
            <a:chExt cx="720002" cy="647256"/>
          </a:xfrm>
        </p:grpSpPr>
        <p:sp>
          <p:nvSpPr>
            <p:cNvPr id="7" name="Google Shape;976;p38">
              <a:extLst>
                <a:ext uri="{FF2B5EF4-FFF2-40B4-BE49-F238E27FC236}">
                  <a16:creationId xmlns:a16="http://schemas.microsoft.com/office/drawing/2014/main" id="{E7812254-9F15-4734-A781-0087FDB0FB53}"/>
                </a:ext>
              </a:extLst>
            </p:cNvPr>
            <p:cNvSpPr/>
            <p:nvPr/>
          </p:nvSpPr>
          <p:spPr>
            <a:xfrm>
              <a:off x="10040990" y="5526313"/>
              <a:ext cx="168000" cy="168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977;p38">
              <a:extLst>
                <a:ext uri="{FF2B5EF4-FFF2-40B4-BE49-F238E27FC236}">
                  <a16:creationId xmlns:a16="http://schemas.microsoft.com/office/drawing/2014/main" id="{3902C357-8B1C-4C4B-976B-2DD540B994A1}"/>
                </a:ext>
              </a:extLst>
            </p:cNvPr>
            <p:cNvSpPr/>
            <p:nvPr/>
          </p:nvSpPr>
          <p:spPr>
            <a:xfrm>
              <a:off x="9765139" y="5526313"/>
              <a:ext cx="168300" cy="168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978;p38">
              <a:extLst>
                <a:ext uri="{FF2B5EF4-FFF2-40B4-BE49-F238E27FC236}">
                  <a16:creationId xmlns:a16="http://schemas.microsoft.com/office/drawing/2014/main" id="{B1EC4523-B931-471E-824B-863477ADFD5B}"/>
                </a:ext>
              </a:extLst>
            </p:cNvPr>
            <p:cNvSpPr/>
            <p:nvPr/>
          </p:nvSpPr>
          <p:spPr>
            <a:xfrm>
              <a:off x="10040990" y="6005269"/>
              <a:ext cx="168000" cy="168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979;p38">
              <a:extLst>
                <a:ext uri="{FF2B5EF4-FFF2-40B4-BE49-F238E27FC236}">
                  <a16:creationId xmlns:a16="http://schemas.microsoft.com/office/drawing/2014/main" id="{94BE4730-AD7C-41BE-9C1B-996A12EFC027}"/>
                </a:ext>
              </a:extLst>
            </p:cNvPr>
            <p:cNvSpPr/>
            <p:nvPr/>
          </p:nvSpPr>
          <p:spPr>
            <a:xfrm>
              <a:off x="10178425" y="5765496"/>
              <a:ext cx="168300" cy="1689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1" name="Google Shape;980;p38">
              <a:extLst>
                <a:ext uri="{FF2B5EF4-FFF2-40B4-BE49-F238E27FC236}">
                  <a16:creationId xmlns:a16="http://schemas.microsoft.com/office/drawing/2014/main" id="{86B66F71-A5F2-4522-8BDC-78EE2C4C8D5B}"/>
                </a:ext>
              </a:extLst>
            </p:cNvPr>
            <p:cNvSpPr/>
            <p:nvPr/>
          </p:nvSpPr>
          <p:spPr>
            <a:xfrm>
              <a:off x="9626723" y="5765496"/>
              <a:ext cx="168000" cy="1689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981;p38">
              <a:extLst>
                <a:ext uri="{FF2B5EF4-FFF2-40B4-BE49-F238E27FC236}">
                  <a16:creationId xmlns:a16="http://schemas.microsoft.com/office/drawing/2014/main" id="{BD690290-13E8-4CC6-B0DB-6CF96166D0C9}"/>
                </a:ext>
              </a:extLst>
            </p:cNvPr>
            <p:cNvSpPr/>
            <p:nvPr/>
          </p:nvSpPr>
          <p:spPr>
            <a:xfrm>
              <a:off x="9765139" y="6005269"/>
              <a:ext cx="168300" cy="168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982;p38">
              <a:extLst>
                <a:ext uri="{FF2B5EF4-FFF2-40B4-BE49-F238E27FC236}">
                  <a16:creationId xmlns:a16="http://schemas.microsoft.com/office/drawing/2014/main" id="{35261886-F70C-4C21-9190-D6A4C8291DAC}"/>
                </a:ext>
              </a:extLst>
            </p:cNvPr>
            <p:cNvSpPr/>
            <p:nvPr/>
          </p:nvSpPr>
          <p:spPr>
            <a:xfrm>
              <a:off x="10198227" y="5672808"/>
              <a:ext cx="47838" cy="83066"/>
            </a:xfrm>
            <a:custGeom>
              <a:avLst/>
              <a:gdLst/>
              <a:ahLst/>
              <a:cxnLst/>
              <a:rect l="l" t="t" r="r" b="b"/>
              <a:pathLst>
                <a:path w="94" h="163" extrusionOk="0">
                  <a:moveTo>
                    <a:pt x="0" y="0"/>
                  </a:moveTo>
                  <a:cubicBezTo>
                    <a:pt x="20" y="23"/>
                    <a:pt x="38" y="49"/>
                    <a:pt x="54" y="77"/>
                  </a:cubicBezTo>
                  <a:cubicBezTo>
                    <a:pt x="70" y="105"/>
                    <a:pt x="83" y="134"/>
                    <a:pt x="94"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983;p38">
              <a:extLst>
                <a:ext uri="{FF2B5EF4-FFF2-40B4-BE49-F238E27FC236}">
                  <a16:creationId xmlns:a16="http://schemas.microsoft.com/office/drawing/2014/main" id="{66629A6E-07B7-41EC-B86A-5178FA02F3F2}"/>
                </a:ext>
              </a:extLst>
            </p:cNvPr>
            <p:cNvSpPr/>
            <p:nvPr/>
          </p:nvSpPr>
          <p:spPr>
            <a:xfrm>
              <a:off x="10197835" y="5944589"/>
              <a:ext cx="48230" cy="83066"/>
            </a:xfrm>
            <a:custGeom>
              <a:avLst/>
              <a:gdLst/>
              <a:ahLst/>
              <a:cxnLst/>
              <a:rect l="l" t="t" r="r" b="b"/>
              <a:pathLst>
                <a:path w="95" h="163" extrusionOk="0">
                  <a:moveTo>
                    <a:pt x="95" y="0"/>
                  </a:moveTo>
                  <a:cubicBezTo>
                    <a:pt x="84" y="29"/>
                    <a:pt x="71" y="58"/>
                    <a:pt x="55" y="85"/>
                  </a:cubicBezTo>
                  <a:cubicBezTo>
                    <a:pt x="39" y="113"/>
                    <a:pt x="20" y="139"/>
                    <a:pt x="0"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984;p38">
              <a:extLst>
                <a:ext uri="{FF2B5EF4-FFF2-40B4-BE49-F238E27FC236}">
                  <a16:creationId xmlns:a16="http://schemas.microsoft.com/office/drawing/2014/main" id="{755BCD22-2C22-48F7-B802-19E0D983E13E}"/>
                </a:ext>
              </a:extLst>
            </p:cNvPr>
            <p:cNvSpPr/>
            <p:nvPr/>
          </p:nvSpPr>
          <p:spPr>
            <a:xfrm>
              <a:off x="9938649" y="6122111"/>
              <a:ext cx="96263" cy="4124"/>
            </a:xfrm>
            <a:custGeom>
              <a:avLst/>
              <a:gdLst/>
              <a:ahLst/>
              <a:cxnLst/>
              <a:rect l="l" t="t" r="r" b="b"/>
              <a:pathLst>
                <a:path w="189" h="8" extrusionOk="0">
                  <a:moveTo>
                    <a:pt x="189" y="0"/>
                  </a:moveTo>
                  <a:cubicBezTo>
                    <a:pt x="158" y="5"/>
                    <a:pt x="127" y="8"/>
                    <a:pt x="95" y="8"/>
                  </a:cubicBezTo>
                  <a:cubicBezTo>
                    <a:pt x="63" y="8"/>
                    <a:pt x="31" y="5"/>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985;p38">
              <a:extLst>
                <a:ext uri="{FF2B5EF4-FFF2-40B4-BE49-F238E27FC236}">
                  <a16:creationId xmlns:a16="http://schemas.microsoft.com/office/drawing/2014/main" id="{14BB87CB-E999-4312-9DD7-3B491D1BAEF3}"/>
                </a:ext>
              </a:extLst>
            </p:cNvPr>
            <p:cNvSpPr/>
            <p:nvPr/>
          </p:nvSpPr>
          <p:spPr>
            <a:xfrm>
              <a:off x="9728084" y="5944196"/>
              <a:ext cx="47838" cy="83066"/>
            </a:xfrm>
            <a:custGeom>
              <a:avLst/>
              <a:gdLst/>
              <a:ahLst/>
              <a:cxnLst/>
              <a:rect l="l" t="t" r="r" b="b"/>
              <a:pathLst>
                <a:path w="94" h="163" extrusionOk="0">
                  <a:moveTo>
                    <a:pt x="94" y="163"/>
                  </a:moveTo>
                  <a:cubicBezTo>
                    <a:pt x="74" y="140"/>
                    <a:pt x="56" y="114"/>
                    <a:pt x="40" y="86"/>
                  </a:cubicBezTo>
                  <a:cubicBezTo>
                    <a:pt x="24" y="58"/>
                    <a:pt x="11" y="30"/>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986;p38">
              <a:extLst>
                <a:ext uri="{FF2B5EF4-FFF2-40B4-BE49-F238E27FC236}">
                  <a16:creationId xmlns:a16="http://schemas.microsoft.com/office/drawing/2014/main" id="{4DC1CFFC-731D-475A-A59D-0A8FBC2DEC37}"/>
                </a:ext>
              </a:extLst>
            </p:cNvPr>
            <p:cNvSpPr/>
            <p:nvPr/>
          </p:nvSpPr>
          <p:spPr>
            <a:xfrm>
              <a:off x="9728084" y="5672219"/>
              <a:ext cx="48230" cy="83066"/>
            </a:xfrm>
            <a:custGeom>
              <a:avLst/>
              <a:gdLst/>
              <a:ahLst/>
              <a:cxnLst/>
              <a:rect l="l" t="t" r="r" b="b"/>
              <a:pathLst>
                <a:path w="95" h="163" extrusionOk="0">
                  <a:moveTo>
                    <a:pt x="0" y="163"/>
                  </a:moveTo>
                  <a:cubicBezTo>
                    <a:pt x="11" y="134"/>
                    <a:pt x="24" y="106"/>
                    <a:pt x="40" y="78"/>
                  </a:cubicBezTo>
                  <a:cubicBezTo>
                    <a:pt x="56" y="50"/>
                    <a:pt x="75" y="24"/>
                    <a:pt x="95"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987;p38">
              <a:extLst>
                <a:ext uri="{FF2B5EF4-FFF2-40B4-BE49-F238E27FC236}">
                  <a16:creationId xmlns:a16="http://schemas.microsoft.com/office/drawing/2014/main" id="{045A5E0F-CEE3-4AB6-99A9-90399DE79547}"/>
                </a:ext>
              </a:extLst>
            </p:cNvPr>
            <p:cNvSpPr/>
            <p:nvPr/>
          </p:nvSpPr>
          <p:spPr>
            <a:xfrm>
              <a:off x="9939237" y="5573835"/>
              <a:ext cx="96263" cy="4124"/>
            </a:xfrm>
            <a:custGeom>
              <a:avLst/>
              <a:gdLst/>
              <a:ahLst/>
              <a:cxnLst/>
              <a:rect l="l" t="t" r="r" b="b"/>
              <a:pathLst>
                <a:path w="189" h="8" extrusionOk="0">
                  <a:moveTo>
                    <a:pt x="0" y="8"/>
                  </a:moveTo>
                  <a:cubicBezTo>
                    <a:pt x="31" y="3"/>
                    <a:pt x="62" y="0"/>
                    <a:pt x="94" y="0"/>
                  </a:cubicBezTo>
                  <a:cubicBezTo>
                    <a:pt x="126" y="0"/>
                    <a:pt x="158" y="3"/>
                    <a:pt x="189" y="8"/>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9" name="Google Shape;1008;p38">
            <a:extLst>
              <a:ext uri="{FF2B5EF4-FFF2-40B4-BE49-F238E27FC236}">
                <a16:creationId xmlns:a16="http://schemas.microsoft.com/office/drawing/2014/main" id="{06B30862-56E5-472C-B48F-D3E2052578E7}"/>
              </a:ext>
            </a:extLst>
          </p:cNvPr>
          <p:cNvGrpSpPr/>
          <p:nvPr/>
        </p:nvGrpSpPr>
        <p:grpSpPr>
          <a:xfrm>
            <a:off x="6913476" y="1411720"/>
            <a:ext cx="1336824" cy="316035"/>
            <a:chOff x="3042485" y="5594633"/>
            <a:chExt cx="2159652" cy="510557"/>
          </a:xfrm>
        </p:grpSpPr>
        <p:sp>
          <p:nvSpPr>
            <p:cNvPr id="20" name="Google Shape;1009;p38">
              <a:extLst>
                <a:ext uri="{FF2B5EF4-FFF2-40B4-BE49-F238E27FC236}">
                  <a16:creationId xmlns:a16="http://schemas.microsoft.com/office/drawing/2014/main" id="{F13945AD-1404-463A-90A1-64628462FFAD}"/>
                </a:ext>
              </a:extLst>
            </p:cNvPr>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010;p38">
              <a:extLst>
                <a:ext uri="{FF2B5EF4-FFF2-40B4-BE49-F238E27FC236}">
                  <a16:creationId xmlns:a16="http://schemas.microsoft.com/office/drawing/2014/main" id="{9DF7C4F8-99BB-4738-BA80-2A37731F324C}"/>
                </a:ext>
              </a:extLst>
            </p:cNvPr>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011;p38">
              <a:extLst>
                <a:ext uri="{FF2B5EF4-FFF2-40B4-BE49-F238E27FC236}">
                  <a16:creationId xmlns:a16="http://schemas.microsoft.com/office/drawing/2014/main" id="{8DEAABE5-A818-4506-99AB-84D3584D9501}"/>
                </a:ext>
              </a:extLst>
            </p:cNvPr>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012;p38">
              <a:extLst>
                <a:ext uri="{FF2B5EF4-FFF2-40B4-BE49-F238E27FC236}">
                  <a16:creationId xmlns:a16="http://schemas.microsoft.com/office/drawing/2014/main" id="{466FA770-C9BA-47CB-8290-E2652F4F452C}"/>
                </a:ext>
              </a:extLst>
            </p:cNvPr>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013;p38">
              <a:extLst>
                <a:ext uri="{FF2B5EF4-FFF2-40B4-BE49-F238E27FC236}">
                  <a16:creationId xmlns:a16="http://schemas.microsoft.com/office/drawing/2014/main" id="{CD83BC4B-3C71-45CA-A019-0FA8F3B8C0AF}"/>
                </a:ext>
              </a:extLst>
            </p:cNvPr>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014;p38">
              <a:extLst>
                <a:ext uri="{FF2B5EF4-FFF2-40B4-BE49-F238E27FC236}">
                  <a16:creationId xmlns:a16="http://schemas.microsoft.com/office/drawing/2014/main" id="{3FC29021-72CD-4650-AD87-4FADFD8DA39A}"/>
                </a:ext>
              </a:extLst>
            </p:cNvPr>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015;p38">
              <a:extLst>
                <a:ext uri="{FF2B5EF4-FFF2-40B4-BE49-F238E27FC236}">
                  <a16:creationId xmlns:a16="http://schemas.microsoft.com/office/drawing/2014/main" id="{8D3F271A-3008-4202-9795-0C533545DEC9}"/>
                </a:ext>
              </a:extLst>
            </p:cNvPr>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016;p38">
              <a:extLst>
                <a:ext uri="{FF2B5EF4-FFF2-40B4-BE49-F238E27FC236}">
                  <a16:creationId xmlns:a16="http://schemas.microsoft.com/office/drawing/2014/main" id="{DB92823C-F80A-4299-9FFF-61CDE853F624}"/>
                </a:ext>
              </a:extLst>
            </p:cNvPr>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017;p38">
              <a:extLst>
                <a:ext uri="{FF2B5EF4-FFF2-40B4-BE49-F238E27FC236}">
                  <a16:creationId xmlns:a16="http://schemas.microsoft.com/office/drawing/2014/main" id="{D08FA98B-EE05-432F-AD01-8DB1D7681461}"/>
                </a:ext>
              </a:extLst>
            </p:cNvPr>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1018;p38">
              <a:extLst>
                <a:ext uri="{FF2B5EF4-FFF2-40B4-BE49-F238E27FC236}">
                  <a16:creationId xmlns:a16="http://schemas.microsoft.com/office/drawing/2014/main" id="{E8D4FC6F-ABF5-4450-9E0A-421FD584E399}"/>
                </a:ext>
              </a:extLst>
            </p:cNvPr>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019;p38">
              <a:extLst>
                <a:ext uri="{FF2B5EF4-FFF2-40B4-BE49-F238E27FC236}">
                  <a16:creationId xmlns:a16="http://schemas.microsoft.com/office/drawing/2014/main" id="{717EAE93-4EBA-4ED3-80BE-6DAEBDAA8D3D}"/>
                </a:ext>
              </a:extLst>
            </p:cNvPr>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020;p38">
              <a:extLst>
                <a:ext uri="{FF2B5EF4-FFF2-40B4-BE49-F238E27FC236}">
                  <a16:creationId xmlns:a16="http://schemas.microsoft.com/office/drawing/2014/main" id="{000E705D-14BD-45FB-BFC5-622DDAFC32CF}"/>
                </a:ext>
              </a:extLst>
            </p:cNvPr>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2" name="Google Shape;1021;p38">
              <a:extLst>
                <a:ext uri="{FF2B5EF4-FFF2-40B4-BE49-F238E27FC236}">
                  <a16:creationId xmlns:a16="http://schemas.microsoft.com/office/drawing/2014/main" id="{2CA5E2AE-796C-4697-BABD-80B2DA4E7C39}"/>
                </a:ext>
              </a:extLst>
            </p:cNvPr>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022;p38">
              <a:extLst>
                <a:ext uri="{FF2B5EF4-FFF2-40B4-BE49-F238E27FC236}">
                  <a16:creationId xmlns:a16="http://schemas.microsoft.com/office/drawing/2014/main" id="{66FD6F0D-0658-4EBB-8440-8FBF9E9D6894}"/>
                </a:ext>
              </a:extLst>
            </p:cNvPr>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023;p38">
              <a:extLst>
                <a:ext uri="{FF2B5EF4-FFF2-40B4-BE49-F238E27FC236}">
                  <a16:creationId xmlns:a16="http://schemas.microsoft.com/office/drawing/2014/main" id="{77724D6D-5BD3-488D-9BA6-E870ED56F123}"/>
                </a:ext>
              </a:extLst>
            </p:cNvPr>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8"/>
          <p:cNvSpPr txBox="1">
            <a:spLocks noGrp="1"/>
          </p:cNvSpPr>
          <p:nvPr>
            <p:ph type="title"/>
          </p:nvPr>
        </p:nvSpPr>
        <p:spPr>
          <a:xfrm>
            <a:off x="446478" y="358389"/>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dirty="0"/>
              <a:t>Useful Links:</a:t>
            </a:r>
          </a:p>
        </p:txBody>
      </p:sp>
      <p:grpSp>
        <p:nvGrpSpPr>
          <p:cNvPr id="242" name="Google Shape;242;p28"/>
          <p:cNvGrpSpPr/>
          <p:nvPr/>
        </p:nvGrpSpPr>
        <p:grpSpPr>
          <a:xfrm>
            <a:off x="4180388" y="1364229"/>
            <a:ext cx="2728690" cy="3250121"/>
            <a:chOff x="5497911" y="339331"/>
            <a:chExt cx="3610039" cy="4333494"/>
          </a:xfrm>
        </p:grpSpPr>
        <p:sp>
          <p:nvSpPr>
            <p:cNvPr id="243" name="Google Shape;243;p28"/>
            <p:cNvSpPr/>
            <p:nvPr/>
          </p:nvSpPr>
          <p:spPr>
            <a:xfrm>
              <a:off x="5497911" y="339331"/>
              <a:ext cx="3610039" cy="1519444"/>
            </a:xfrm>
            <a:prstGeom prst="chevron">
              <a:avLst>
                <a:gd name="adj" fmla="val 50000"/>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1800" dirty="0">
                  <a:solidFill>
                    <a:schemeClr val="lt1"/>
                  </a:solidFill>
                  <a:latin typeface="Raleway"/>
                  <a:ea typeface="Raleway"/>
                  <a:cs typeface="Raleway"/>
                  <a:sym typeface="Raleway"/>
                </a:rPr>
                <a:t>How to join training session</a:t>
              </a:r>
              <a:endParaRPr sz="1100" dirty="0">
                <a:solidFill>
                  <a:schemeClr val="lt1"/>
                </a:solidFill>
                <a:latin typeface="Lato"/>
                <a:ea typeface="Lato"/>
                <a:cs typeface="Lato"/>
                <a:sym typeface="Lato"/>
              </a:endParaRPr>
            </a:p>
          </p:txBody>
        </p:sp>
        <p:sp>
          <p:nvSpPr>
            <p:cNvPr id="244" name="Google Shape;244;p28"/>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Lato"/>
                  <a:ea typeface="Lato"/>
                  <a:cs typeface="Lato"/>
                  <a:sym typeface="Lato"/>
                  <a:hlinkClick r:id="rId3"/>
                </a:rPr>
                <a:t>https://www.youtube.com/embed/hIkCmbvAHQQ?rel=0&amp;autoplay=1&amp;cc_load_policy=1</a:t>
              </a:r>
              <a:r>
                <a:rPr lang="en-US" sz="1200" dirty="0">
                  <a:solidFill>
                    <a:schemeClr val="dk1"/>
                  </a:solidFill>
                  <a:latin typeface="Lato"/>
                  <a:ea typeface="Lato"/>
                  <a:cs typeface="Lato"/>
                  <a:sym typeface="Lato"/>
                </a:rPr>
                <a:t> </a:t>
              </a:r>
              <a:r>
                <a:rPr lang="it-IT" sz="1050" dirty="0">
                  <a:solidFill>
                    <a:schemeClr val="dk1"/>
                  </a:solidFill>
                  <a:latin typeface="Lato"/>
                  <a:ea typeface="Lato"/>
                  <a:cs typeface="Lato"/>
                  <a:sym typeface="Lato"/>
                </a:rPr>
                <a:t>(1  minutes 9 seconds)</a:t>
              </a:r>
              <a:endParaRPr sz="1050" dirty="0">
                <a:solidFill>
                  <a:schemeClr val="dk1"/>
                </a:solidFill>
                <a:latin typeface="Lato"/>
                <a:ea typeface="Lato"/>
                <a:cs typeface="Lato"/>
                <a:sym typeface="Lato"/>
              </a:endParaRPr>
            </a:p>
          </p:txBody>
        </p:sp>
      </p:grpSp>
      <p:grpSp>
        <p:nvGrpSpPr>
          <p:cNvPr id="245" name="Google Shape;245;p28"/>
          <p:cNvGrpSpPr/>
          <p:nvPr/>
        </p:nvGrpSpPr>
        <p:grpSpPr>
          <a:xfrm>
            <a:off x="0" y="1364551"/>
            <a:ext cx="2600244" cy="3420560"/>
            <a:chOff x="-2" y="339758"/>
            <a:chExt cx="3813232" cy="3098679"/>
          </a:xfrm>
        </p:grpSpPr>
        <p:sp>
          <p:nvSpPr>
            <p:cNvPr id="246" name="Google Shape;246;p28"/>
            <p:cNvSpPr/>
            <p:nvPr/>
          </p:nvSpPr>
          <p:spPr>
            <a:xfrm>
              <a:off x="-2" y="339758"/>
              <a:ext cx="3813232" cy="1032054"/>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2000" dirty="0">
                  <a:solidFill>
                    <a:schemeClr val="lt1"/>
                  </a:solidFill>
                  <a:latin typeface="Raleway"/>
                  <a:ea typeface="Raleway"/>
                  <a:cs typeface="Raleway"/>
                  <a:sym typeface="Raleway"/>
                </a:rPr>
                <a:t>Video</a:t>
              </a:r>
              <a:r>
                <a:rPr lang="en-US" sz="1800" dirty="0">
                  <a:solidFill>
                    <a:schemeClr val="lt1"/>
                  </a:solidFill>
                  <a:latin typeface="Raleway"/>
                  <a:ea typeface="Raleway"/>
                  <a:cs typeface="Raleway"/>
                  <a:sym typeface="Raleway"/>
                </a:rPr>
                <a:t> conferencing </a:t>
              </a:r>
            </a:p>
            <a:p>
              <a:pPr marL="0" lvl="0" indent="0" algn="ctr" rtl="0">
                <a:spcBef>
                  <a:spcPts val="0"/>
                </a:spcBef>
                <a:spcAft>
                  <a:spcPts val="0"/>
                </a:spcAft>
                <a:buSzPts val="1100"/>
                <a:buNone/>
              </a:pPr>
              <a:r>
                <a:rPr lang="en-US" sz="2000" dirty="0">
                  <a:solidFill>
                    <a:schemeClr val="lt1"/>
                  </a:solidFill>
                  <a:latin typeface="Raleway"/>
                  <a:ea typeface="Raleway"/>
                  <a:cs typeface="Raleway"/>
                  <a:sym typeface="Raleway"/>
                </a:rPr>
                <a:t>set-up tips</a:t>
              </a:r>
              <a:endParaRPr sz="2000" dirty="0">
                <a:solidFill>
                  <a:schemeClr val="lt1"/>
                </a:solidFill>
                <a:latin typeface="Raleway"/>
                <a:ea typeface="Raleway"/>
                <a:cs typeface="Raleway"/>
                <a:sym typeface="Raleway"/>
              </a:endParaRPr>
            </a:p>
          </p:txBody>
        </p:sp>
        <p:sp>
          <p:nvSpPr>
            <p:cNvPr id="247" name="Google Shape;247;p28"/>
            <p:cNvSpPr txBox="1"/>
            <p:nvPr/>
          </p:nvSpPr>
          <p:spPr>
            <a:xfrm>
              <a:off x="725897" y="1506431"/>
              <a:ext cx="2236199" cy="193200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IT" sz="1200" dirty="0">
                  <a:solidFill>
                    <a:schemeClr val="dk1"/>
                  </a:solidFill>
                  <a:latin typeface="Lato"/>
                  <a:ea typeface="Lato"/>
                  <a:cs typeface="Lato"/>
                  <a:sym typeface="Lato"/>
                  <a:hlinkClick r:id="rId4"/>
                </a:rPr>
                <a:t>https://www.youtube.com/watch?v=rQwanxQmFnc</a:t>
              </a:r>
              <a:endParaRPr lang="it-IT" sz="1200" dirty="0">
                <a:solidFill>
                  <a:schemeClr val="dk1"/>
                </a:solidFill>
                <a:latin typeface="Lato"/>
                <a:ea typeface="Lato"/>
                <a:cs typeface="Lato"/>
                <a:sym typeface="Lato"/>
              </a:endParaRPr>
            </a:p>
            <a:p>
              <a:pPr>
                <a:lnSpc>
                  <a:spcPct val="115000"/>
                </a:lnSpc>
              </a:pPr>
              <a:r>
                <a:rPr lang="it-IT" sz="1200" dirty="0">
                  <a:solidFill>
                    <a:schemeClr val="dk1"/>
                  </a:solidFill>
                  <a:latin typeface="Lato"/>
                  <a:ea typeface="Lato"/>
                  <a:cs typeface="Lato"/>
                  <a:sym typeface="Lato"/>
                </a:rPr>
                <a:t>(4 minutes)</a:t>
              </a:r>
            </a:p>
            <a:p>
              <a:pPr>
                <a:lnSpc>
                  <a:spcPct val="115000"/>
                </a:lnSpc>
              </a:pPr>
              <a:endParaRPr lang="it-IT" sz="1200" dirty="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it-IT" sz="1200" dirty="0">
                  <a:solidFill>
                    <a:schemeClr val="dk1"/>
                  </a:solidFill>
                  <a:latin typeface="Lato"/>
                  <a:ea typeface="Lato"/>
                  <a:cs typeface="Lato"/>
                  <a:sym typeface="Lato"/>
                  <a:hlinkClick r:id="rId5"/>
                </a:rPr>
                <a:t>https://youtu.be/FAhb8POx7_0</a:t>
              </a:r>
              <a:endParaRPr lang="it-IT" sz="1200" dirty="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it-IT" sz="1200" dirty="0">
                  <a:solidFill>
                    <a:schemeClr val="dk1"/>
                  </a:solidFill>
                  <a:latin typeface="Lato"/>
                  <a:ea typeface="Lato"/>
                  <a:cs typeface="Lato"/>
                  <a:sym typeface="Lato"/>
                </a:rPr>
                <a:t>(1 minute 30 seconds)</a:t>
              </a:r>
            </a:p>
          </p:txBody>
        </p:sp>
      </p:grpSp>
      <p:grpSp>
        <p:nvGrpSpPr>
          <p:cNvPr id="248" name="Google Shape;248;p28"/>
          <p:cNvGrpSpPr/>
          <p:nvPr/>
        </p:nvGrpSpPr>
        <p:grpSpPr>
          <a:xfrm>
            <a:off x="2024922" y="1364390"/>
            <a:ext cx="2728690" cy="3249962"/>
            <a:chOff x="2024922" y="339544"/>
            <a:chExt cx="2728690" cy="4333282"/>
          </a:xfrm>
        </p:grpSpPr>
        <p:sp>
          <p:nvSpPr>
            <p:cNvPr id="249" name="Google Shape;249;p28"/>
            <p:cNvSpPr/>
            <p:nvPr/>
          </p:nvSpPr>
          <p:spPr>
            <a:xfrm>
              <a:off x="2024922" y="339544"/>
              <a:ext cx="2728690" cy="1519231"/>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000" dirty="0">
                  <a:solidFill>
                    <a:schemeClr val="lt1"/>
                  </a:solidFill>
                  <a:latin typeface="Raleway"/>
                  <a:ea typeface="Raleway"/>
                  <a:cs typeface="Raleway"/>
                  <a:sym typeface="Raleway"/>
                </a:rPr>
                <a:t>Zoom </a:t>
              </a:r>
              <a:r>
                <a:rPr lang="en-US" sz="2000" dirty="0">
                  <a:solidFill>
                    <a:schemeClr val="lt1"/>
                  </a:solidFill>
                  <a:latin typeface="Raleway"/>
                  <a:ea typeface="Raleway"/>
                  <a:cs typeface="Raleway"/>
                  <a:sym typeface="Raleway"/>
                </a:rPr>
                <a:t>user information</a:t>
              </a:r>
            </a:p>
          </p:txBody>
        </p:sp>
        <p:sp>
          <p:nvSpPr>
            <p:cNvPr id="250" name="Google Shape;250;p28"/>
            <p:cNvSpPr txBox="1"/>
            <p:nvPr/>
          </p:nvSpPr>
          <p:spPr>
            <a:xfrm>
              <a:off x="2234915" y="2057126"/>
              <a:ext cx="2124434"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Lato"/>
                  <a:ea typeface="Lato"/>
                  <a:cs typeface="Lato"/>
                  <a:sym typeface="Lato"/>
                  <a:hlinkClick r:id="rId6"/>
                </a:rPr>
                <a:t>https://support.zoom.us/hc/en-us/articles/201362193-Joining-a-Meeting</a:t>
              </a:r>
              <a:endParaRPr lang="en-US" sz="1200" dirty="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50" dirty="0">
                <a:solidFill>
                  <a:schemeClr val="dk1"/>
                </a:solidFill>
                <a:latin typeface="Lato"/>
                <a:ea typeface="Lato"/>
                <a:cs typeface="Lato"/>
                <a:sym typeface="Lato"/>
              </a:endParaRPr>
            </a:p>
          </p:txBody>
        </p:sp>
      </p:grpSp>
      <p:sp>
        <p:nvSpPr>
          <p:cNvPr id="251" name="Google Shape;251;p2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grpSp>
        <p:nvGrpSpPr>
          <p:cNvPr id="15" name="Google Shape;242;p28">
            <a:extLst>
              <a:ext uri="{FF2B5EF4-FFF2-40B4-BE49-F238E27FC236}">
                <a16:creationId xmlns:a16="http://schemas.microsoft.com/office/drawing/2014/main" id="{08C41998-963B-4CEC-B432-759A840CEF50}"/>
              </a:ext>
            </a:extLst>
          </p:cNvPr>
          <p:cNvGrpSpPr/>
          <p:nvPr/>
        </p:nvGrpSpPr>
        <p:grpSpPr>
          <a:xfrm>
            <a:off x="6344389" y="1364230"/>
            <a:ext cx="2728690" cy="3250120"/>
            <a:chOff x="5619173" y="339332"/>
            <a:chExt cx="3372991" cy="4333493"/>
          </a:xfrm>
        </p:grpSpPr>
        <p:sp>
          <p:nvSpPr>
            <p:cNvPr id="16" name="Google Shape;243;p28">
              <a:extLst>
                <a:ext uri="{FF2B5EF4-FFF2-40B4-BE49-F238E27FC236}">
                  <a16:creationId xmlns:a16="http://schemas.microsoft.com/office/drawing/2014/main" id="{8F3C90D5-54EB-4A95-8F09-D006A42DFD08}"/>
                </a:ext>
              </a:extLst>
            </p:cNvPr>
            <p:cNvSpPr/>
            <p:nvPr/>
          </p:nvSpPr>
          <p:spPr>
            <a:xfrm>
              <a:off x="5619173" y="339332"/>
              <a:ext cx="3372991" cy="1502261"/>
            </a:xfrm>
            <a:prstGeom prst="chevron">
              <a:avLst>
                <a:gd name="adj" fmla="val 50000"/>
              </a:avLst>
            </a:prstGeom>
            <a:solidFill>
              <a:srgbClr val="FF0066"/>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1800" dirty="0">
                  <a:solidFill>
                    <a:schemeClr val="lt1"/>
                  </a:solidFill>
                  <a:latin typeface="Raleway"/>
                  <a:ea typeface="Raleway"/>
                  <a:cs typeface="Raleway"/>
                  <a:sym typeface="Raleway"/>
                </a:rPr>
                <a:t>Testing computer &amp; device audio:</a:t>
              </a:r>
              <a:endParaRPr sz="1100" dirty="0">
                <a:solidFill>
                  <a:schemeClr val="lt1"/>
                </a:solidFill>
                <a:latin typeface="Lato"/>
                <a:ea typeface="Lato"/>
                <a:cs typeface="Lato"/>
                <a:sym typeface="Lato"/>
              </a:endParaRPr>
            </a:p>
          </p:txBody>
        </p:sp>
        <p:sp>
          <p:nvSpPr>
            <p:cNvPr id="17" name="Google Shape;244;p28">
              <a:extLst>
                <a:ext uri="{FF2B5EF4-FFF2-40B4-BE49-F238E27FC236}">
                  <a16:creationId xmlns:a16="http://schemas.microsoft.com/office/drawing/2014/main" id="{805D153E-BE07-4F4B-AAE9-AC1935E57E86}"/>
                </a:ext>
              </a:extLst>
            </p:cNvPr>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Lato"/>
                  <a:ea typeface="Lato"/>
                  <a:cs typeface="Lato"/>
                  <a:sym typeface="Lato"/>
                  <a:hlinkClick r:id="rId7"/>
                </a:rPr>
                <a:t>https://support.zoom.us/hc/en-us/articles/201362283-Testing-computer-or-device-audio</a:t>
              </a:r>
              <a:endParaRPr lang="en-US" sz="1200" dirty="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spTree>
    <p:extLst>
      <p:ext uri="{BB962C8B-B14F-4D97-AF65-F5344CB8AC3E}">
        <p14:creationId xmlns:p14="http://schemas.microsoft.com/office/powerpoint/2010/main" val="350192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902933-7F3A-477B-8D4F-09379ACC587C}"/>
              </a:ext>
            </a:extLst>
          </p:cNvPr>
          <p:cNvSpPr>
            <a:spLocks noGrp="1"/>
          </p:cNvSpPr>
          <p:nvPr>
            <p:ph type="sldNum" idx="12"/>
          </p:nvPr>
        </p:nvSpPr>
        <p:spPr>
          <a:xfrm>
            <a:off x="8480575" y="4649292"/>
            <a:ext cx="548700" cy="313500"/>
          </a:xfrm>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1026" name="Picture 2">
            <a:hlinkClick r:id="rId2"/>
            <a:extLst>
              <a:ext uri="{FF2B5EF4-FFF2-40B4-BE49-F238E27FC236}">
                <a16:creationId xmlns:a16="http://schemas.microsoft.com/office/drawing/2014/main" id="{02CE1E72-DE42-433B-8DDC-199619253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809" y="787681"/>
            <a:ext cx="2833379" cy="417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4"/>
            <a:extLst>
              <a:ext uri="{FF2B5EF4-FFF2-40B4-BE49-F238E27FC236}">
                <a16:creationId xmlns:a16="http://schemas.microsoft.com/office/drawing/2014/main" id="{E08EFB2E-F662-4B47-ADAC-3B5E290F5B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506" y="1389893"/>
            <a:ext cx="665369" cy="665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hlinkClick r:id="rId6"/>
            <a:extLst>
              <a:ext uri="{FF2B5EF4-FFF2-40B4-BE49-F238E27FC236}">
                <a16:creationId xmlns:a16="http://schemas.microsoft.com/office/drawing/2014/main" id="{A951077F-2241-4F03-A8E3-DFAA3888B5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5790" y="1475427"/>
            <a:ext cx="1038604" cy="4507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10;&#10;Description automatically generated">
            <a:hlinkClick r:id="rId8"/>
            <a:extLst>
              <a:ext uri="{FF2B5EF4-FFF2-40B4-BE49-F238E27FC236}">
                <a16:creationId xmlns:a16="http://schemas.microsoft.com/office/drawing/2014/main" id="{4FD43C17-89FE-4A85-A883-E568CDF30FF9}"/>
              </a:ext>
            </a:extLst>
          </p:cNvPr>
          <p:cNvPicPr>
            <a:picLocks noChangeAspect="1"/>
          </p:cNvPicPr>
          <p:nvPr/>
        </p:nvPicPr>
        <p:blipFill>
          <a:blip r:embed="rId9"/>
          <a:stretch>
            <a:fillRect/>
          </a:stretch>
        </p:blipFill>
        <p:spPr>
          <a:xfrm>
            <a:off x="4057431" y="1597522"/>
            <a:ext cx="1314366" cy="250112"/>
          </a:xfrm>
          <a:prstGeom prst="rect">
            <a:avLst/>
          </a:prstGeom>
        </p:spPr>
      </p:pic>
      <p:pic>
        <p:nvPicPr>
          <p:cNvPr id="1036" name="Picture 12">
            <a:hlinkClick r:id="rId10"/>
            <a:extLst>
              <a:ext uri="{FF2B5EF4-FFF2-40B4-BE49-F238E27FC236}">
                <a16:creationId xmlns:a16="http://schemas.microsoft.com/office/drawing/2014/main" id="{C1981CD2-7C88-4031-9B01-A1C5DCFD5F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49420" y="1474511"/>
            <a:ext cx="1314366" cy="44496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hlinkClick r:id="rId12"/>
            <a:extLst>
              <a:ext uri="{FF2B5EF4-FFF2-40B4-BE49-F238E27FC236}">
                <a16:creationId xmlns:a16="http://schemas.microsoft.com/office/drawing/2014/main" id="{4CDE2C60-B824-4458-B67A-778985B900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1607" y="920599"/>
            <a:ext cx="893774" cy="5274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hlinkClick r:id="rId14"/>
            <a:extLst>
              <a:ext uri="{FF2B5EF4-FFF2-40B4-BE49-F238E27FC236}">
                <a16:creationId xmlns:a16="http://schemas.microsoft.com/office/drawing/2014/main" id="{4C9E88DB-A76A-4374-B42F-577882E8486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7701" y="2163494"/>
            <a:ext cx="1047271" cy="401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hlinkClick r:id="rId16"/>
            <a:extLst>
              <a:ext uri="{FF2B5EF4-FFF2-40B4-BE49-F238E27FC236}">
                <a16:creationId xmlns:a16="http://schemas.microsoft.com/office/drawing/2014/main" id="{3140D13C-5A92-4F3F-BF69-5EAEC8B840F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82140" y="2156100"/>
            <a:ext cx="1003634" cy="40145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hlinkClick r:id="rId18"/>
            <a:extLst>
              <a:ext uri="{FF2B5EF4-FFF2-40B4-BE49-F238E27FC236}">
                <a16:creationId xmlns:a16="http://schemas.microsoft.com/office/drawing/2014/main" id="{87361D83-EF6D-401D-AC62-1268B245CDD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26818" y="2214807"/>
            <a:ext cx="1377202" cy="25822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hlinkClick r:id="rId20"/>
            <a:extLst>
              <a:ext uri="{FF2B5EF4-FFF2-40B4-BE49-F238E27FC236}">
                <a16:creationId xmlns:a16="http://schemas.microsoft.com/office/drawing/2014/main" id="{8D7E4747-7412-4068-BF12-703B345860B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25263" y="1987421"/>
            <a:ext cx="742034" cy="742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hlinkClick r:id="rId4"/>
            <a:extLst>
              <a:ext uri="{FF2B5EF4-FFF2-40B4-BE49-F238E27FC236}">
                <a16:creationId xmlns:a16="http://schemas.microsoft.com/office/drawing/2014/main" id="{FFE84376-618E-470E-B44A-95990D6080B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56065" y="1811330"/>
            <a:ext cx="742034" cy="7420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hlinkClick r:id="rId23"/>
            <a:extLst>
              <a:ext uri="{FF2B5EF4-FFF2-40B4-BE49-F238E27FC236}">
                <a16:creationId xmlns:a16="http://schemas.microsoft.com/office/drawing/2014/main" id="{241BF7E1-7D40-4894-93B9-9805DF51289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70642" y="2738957"/>
            <a:ext cx="742034" cy="5442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hlinkClick r:id="rId25"/>
            <a:extLst>
              <a:ext uri="{FF2B5EF4-FFF2-40B4-BE49-F238E27FC236}">
                <a16:creationId xmlns:a16="http://schemas.microsoft.com/office/drawing/2014/main" id="{5C8B4B56-7466-424F-BD53-2583C6DC474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26818" y="2833618"/>
            <a:ext cx="1669482" cy="3440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hlinkClick r:id="rId27"/>
            <a:extLst>
              <a:ext uri="{FF2B5EF4-FFF2-40B4-BE49-F238E27FC236}">
                <a16:creationId xmlns:a16="http://schemas.microsoft.com/office/drawing/2014/main" id="{A2238169-71FD-4DF7-A495-E84A2DDC9F99}"/>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46638" y="2720450"/>
            <a:ext cx="1674637" cy="5442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hlinkClick r:id="rId29"/>
            <a:extLst>
              <a:ext uri="{FF2B5EF4-FFF2-40B4-BE49-F238E27FC236}">
                <a16:creationId xmlns:a16="http://schemas.microsoft.com/office/drawing/2014/main" id="{291C3B5A-616F-427D-850F-001AFE28158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163603" y="2683655"/>
            <a:ext cx="686000" cy="6812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a:hlinkClick r:id="rId31"/>
            <a:extLst>
              <a:ext uri="{FF2B5EF4-FFF2-40B4-BE49-F238E27FC236}">
                <a16:creationId xmlns:a16="http://schemas.microsoft.com/office/drawing/2014/main" id="{99B921B3-95B8-42D6-8B0C-E55D2E8BBE5E}"/>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139595" y="2698052"/>
            <a:ext cx="1703942" cy="58905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hlinkClick r:id="rId33"/>
            <a:extLst>
              <a:ext uri="{FF2B5EF4-FFF2-40B4-BE49-F238E27FC236}">
                <a16:creationId xmlns:a16="http://schemas.microsoft.com/office/drawing/2014/main" id="{B8E4A08D-2C6B-414B-B3C0-1DA605477C3B}"/>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382140" y="3522893"/>
            <a:ext cx="1047271" cy="34909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hlinkClick r:id="rId35"/>
            <a:extLst>
              <a:ext uri="{FF2B5EF4-FFF2-40B4-BE49-F238E27FC236}">
                <a16:creationId xmlns:a16="http://schemas.microsoft.com/office/drawing/2014/main" id="{C43BDCCE-4303-4243-9F2C-89FE54698D1E}"/>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52373" y="3553824"/>
            <a:ext cx="1447563" cy="26855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hlinkClick r:id="rId37"/>
            <a:extLst>
              <a:ext uri="{FF2B5EF4-FFF2-40B4-BE49-F238E27FC236}">
                <a16:creationId xmlns:a16="http://schemas.microsoft.com/office/drawing/2014/main" id="{B9290904-B09A-4938-83DB-5B28B8E4B2C4}"/>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993818" y="3379530"/>
            <a:ext cx="1669482" cy="63040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hlinkClick r:id="rId39"/>
            <a:extLst>
              <a:ext uri="{FF2B5EF4-FFF2-40B4-BE49-F238E27FC236}">
                <a16:creationId xmlns:a16="http://schemas.microsoft.com/office/drawing/2014/main" id="{4876A613-7F40-482D-88E8-DF6B3906FE04}"/>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781882" y="3357866"/>
            <a:ext cx="1314366" cy="660469"/>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hlinkClick r:id="rId41"/>
            <a:extLst>
              <a:ext uri="{FF2B5EF4-FFF2-40B4-BE49-F238E27FC236}">
                <a16:creationId xmlns:a16="http://schemas.microsoft.com/office/drawing/2014/main" id="{EFE8F3A4-3922-4E2A-A9CB-223CBA8ECD18}"/>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214830" y="3505638"/>
            <a:ext cx="1661741" cy="43709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hlinkClick r:id="rId43"/>
            <a:extLst>
              <a:ext uri="{FF2B5EF4-FFF2-40B4-BE49-F238E27FC236}">
                <a16:creationId xmlns:a16="http://schemas.microsoft.com/office/drawing/2014/main" id="{417AF04C-789E-4873-B24D-C987A0F5FF8D}"/>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63360" y="4205290"/>
            <a:ext cx="1088571" cy="26855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hlinkClick r:id="rId45"/>
            <a:extLst>
              <a:ext uri="{FF2B5EF4-FFF2-40B4-BE49-F238E27FC236}">
                <a16:creationId xmlns:a16="http://schemas.microsoft.com/office/drawing/2014/main" id="{334F057E-CDD9-4777-8C5C-99D43699DD68}"/>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819715" y="4175907"/>
            <a:ext cx="180975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hlinkClick r:id="rId47"/>
            <a:extLst>
              <a:ext uri="{FF2B5EF4-FFF2-40B4-BE49-F238E27FC236}">
                <a16:creationId xmlns:a16="http://schemas.microsoft.com/office/drawing/2014/main" id="{C3FDB690-25A7-43AA-8C78-2B9FDAC5B71A}"/>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998815" y="4091935"/>
            <a:ext cx="880500" cy="58700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hlinkClick r:id="rId49"/>
            <a:extLst>
              <a:ext uri="{FF2B5EF4-FFF2-40B4-BE49-F238E27FC236}">
                <a16:creationId xmlns:a16="http://schemas.microsoft.com/office/drawing/2014/main" id="{EBBE5F38-FABF-49CC-BA3B-FB25F8F4DCEB}"/>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136132" y="4062909"/>
            <a:ext cx="1156964" cy="6479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hlinkClick r:id="rId51"/>
            <a:extLst>
              <a:ext uri="{FF2B5EF4-FFF2-40B4-BE49-F238E27FC236}">
                <a16:creationId xmlns:a16="http://schemas.microsoft.com/office/drawing/2014/main" id="{B005B3EB-7EFC-418B-8D09-6972C2FFAFDA}"/>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263033" y="4200977"/>
            <a:ext cx="1475665" cy="368916"/>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hlinkClick r:id="rId53"/>
            <a:extLst>
              <a:ext uri="{FF2B5EF4-FFF2-40B4-BE49-F238E27FC236}">
                <a16:creationId xmlns:a16="http://schemas.microsoft.com/office/drawing/2014/main" id="{3AFB3D24-85DC-4002-B219-880EB703D221}"/>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892741" y="748980"/>
            <a:ext cx="1643746" cy="547915"/>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hlinkClick r:id="rId55"/>
            <a:extLst>
              <a:ext uri="{FF2B5EF4-FFF2-40B4-BE49-F238E27FC236}">
                <a16:creationId xmlns:a16="http://schemas.microsoft.com/office/drawing/2014/main" id="{9E71DAD8-9DFA-4BAB-9FFA-5AD73FE25FCC}"/>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5865775" y="851951"/>
            <a:ext cx="1352169" cy="446164"/>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03B8764F-8AEB-437B-8723-85E50D59E42E}"/>
              </a:ext>
            </a:extLst>
          </p:cNvPr>
          <p:cNvSpPr/>
          <p:nvPr/>
        </p:nvSpPr>
        <p:spPr>
          <a:xfrm>
            <a:off x="-1" y="161647"/>
            <a:ext cx="9144000" cy="39743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Google Shape;152;p20">
            <a:extLst>
              <a:ext uri="{FF2B5EF4-FFF2-40B4-BE49-F238E27FC236}">
                <a16:creationId xmlns:a16="http://schemas.microsoft.com/office/drawing/2014/main" id="{31E87099-0CFF-476A-B415-219CE9B136E6}"/>
              </a:ext>
            </a:extLst>
          </p:cNvPr>
          <p:cNvSpPr txBox="1">
            <a:spLocks noGrp="1"/>
          </p:cNvSpPr>
          <p:nvPr>
            <p:ph type="title"/>
          </p:nvPr>
        </p:nvSpPr>
        <p:spPr>
          <a:xfrm>
            <a:off x="0" y="140898"/>
            <a:ext cx="9144000" cy="52145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solidFill>
                  <a:schemeClr val="bg1"/>
                </a:solidFill>
              </a:rPr>
              <a:t>Supporters</a:t>
            </a:r>
          </a:p>
        </p:txBody>
      </p:sp>
    </p:spTree>
    <p:extLst>
      <p:ext uri="{BB962C8B-B14F-4D97-AF65-F5344CB8AC3E}">
        <p14:creationId xmlns:p14="http://schemas.microsoft.com/office/powerpoint/2010/main" val="2649106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4"/>
          <p:cNvSpPr txBox="1">
            <a:spLocks noGrp="1"/>
          </p:cNvSpPr>
          <p:nvPr>
            <p:ph type="ctrTitle" idx="4294967295"/>
          </p:nvPr>
        </p:nvSpPr>
        <p:spPr>
          <a:xfrm>
            <a:off x="916025" y="726094"/>
            <a:ext cx="5561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chemeClr val="accent2"/>
                </a:solidFill>
              </a:rPr>
              <a:t>Thanks!</a:t>
            </a:r>
            <a:endParaRPr sz="6000">
              <a:solidFill>
                <a:schemeClr val="accent2"/>
              </a:solidFill>
            </a:endParaRPr>
          </a:p>
        </p:txBody>
      </p:sp>
      <p:sp>
        <p:nvSpPr>
          <p:cNvPr id="335" name="Google Shape;335;p34"/>
          <p:cNvSpPr txBox="1">
            <a:spLocks noGrp="1"/>
          </p:cNvSpPr>
          <p:nvPr>
            <p:ph type="subTitle" idx="4294967295"/>
          </p:nvPr>
        </p:nvSpPr>
        <p:spPr>
          <a:xfrm>
            <a:off x="916025" y="1754213"/>
            <a:ext cx="55611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4800" b="1" dirty="0">
                <a:solidFill>
                  <a:schemeClr val="lt1"/>
                </a:solidFill>
              </a:rPr>
              <a:t>Any questions?</a:t>
            </a:r>
            <a:endParaRPr sz="4800" b="1" dirty="0">
              <a:solidFill>
                <a:schemeClr val="lt1"/>
              </a:solidFill>
            </a:endParaRPr>
          </a:p>
        </p:txBody>
      </p:sp>
      <p:sp>
        <p:nvSpPr>
          <p:cNvPr id="337" name="Google Shape;337;p3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
        <p:nvSpPr>
          <p:cNvPr id="6" name="Google Shape;336;p34">
            <a:extLst>
              <a:ext uri="{FF2B5EF4-FFF2-40B4-BE49-F238E27FC236}">
                <a16:creationId xmlns:a16="http://schemas.microsoft.com/office/drawing/2014/main" id="{AE4D57A1-52E4-4223-A877-71EF26BB1DE1}"/>
              </a:ext>
            </a:extLst>
          </p:cNvPr>
          <p:cNvSpPr txBox="1">
            <a:spLocks/>
          </p:cNvSpPr>
          <p:nvPr/>
        </p:nvSpPr>
        <p:spPr>
          <a:xfrm>
            <a:off x="916025" y="3211805"/>
            <a:ext cx="5561100" cy="11318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buFont typeface="Lato"/>
              <a:buNone/>
            </a:pPr>
            <a:r>
              <a:rPr lang="en-US" sz="2000" dirty="0">
                <a:solidFill>
                  <a:schemeClr val="lt1"/>
                </a:solidFill>
              </a:rPr>
              <a:t>Contact BABSEACLE :</a:t>
            </a:r>
          </a:p>
          <a:p>
            <a:pPr marL="0" indent="0">
              <a:buFont typeface="Lato"/>
              <a:buNone/>
            </a:pPr>
            <a:r>
              <a:rPr lang="en-US" sz="1600" dirty="0">
                <a:solidFill>
                  <a:schemeClr val="lt1"/>
                </a:solidFill>
              </a:rPr>
              <a:t>apbc-secretariat@asiapbc.org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103"/>
        <p:cNvGrpSpPr/>
        <p:nvPr/>
      </p:nvGrpSpPr>
      <p:grpSpPr>
        <a:xfrm>
          <a:off x="0" y="0"/>
          <a:ext cx="0" cy="0"/>
          <a:chOff x="0" y="0"/>
          <a:chExt cx="0" cy="0"/>
        </a:xfrm>
      </p:grpSpPr>
      <p:sp>
        <p:nvSpPr>
          <p:cNvPr id="1105" name="Google Shape;1105;p40"/>
          <p:cNvSpPr txBox="1"/>
          <p:nvPr/>
        </p:nvSpPr>
        <p:spPr>
          <a:xfrm>
            <a:off x="690575" y="2209500"/>
            <a:ext cx="7677247"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800" b="1" dirty="0">
                <a:solidFill>
                  <a:srgbClr val="434343"/>
                </a:solidFill>
                <a:latin typeface="Montserrat"/>
                <a:ea typeface="Montserrat"/>
                <a:cs typeface="Montserrat"/>
                <a:sym typeface="Montserrat"/>
              </a:rPr>
              <a:t>INAUGURAL  ASIA PRO BONO VIRTUAL CONFERENCE</a:t>
            </a:r>
          </a:p>
        </p:txBody>
      </p:sp>
      <p:grpSp>
        <p:nvGrpSpPr>
          <p:cNvPr id="1106" name="Google Shape;1106;p40"/>
          <p:cNvGrpSpPr/>
          <p:nvPr/>
        </p:nvGrpSpPr>
        <p:grpSpPr>
          <a:xfrm>
            <a:off x="690575" y="3545650"/>
            <a:ext cx="7762851" cy="636900"/>
            <a:chOff x="801125" y="3469450"/>
            <a:chExt cx="7762851" cy="636900"/>
          </a:xfrm>
        </p:grpSpPr>
        <p:sp>
          <p:nvSpPr>
            <p:cNvPr id="1108" name="Google Shape;1108;p40">
              <a:hlinkClick r:id="rId3"/>
            </p:cNvPr>
            <p:cNvSpPr txBox="1"/>
            <p:nvPr/>
          </p:nvSpPr>
          <p:spPr>
            <a:xfrm>
              <a:off x="4845759"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200" dirty="0">
                  <a:solidFill>
                    <a:srgbClr val="434343"/>
                  </a:solidFill>
                  <a:latin typeface="Montserrat"/>
                  <a:ea typeface="Montserrat"/>
                  <a:cs typeface="Montserrat"/>
                  <a:sym typeface="Montserrat"/>
                </a:rPr>
                <a:t>2020 Asia Regional CLE Mock Trial Event</a:t>
              </a:r>
              <a:endParaRPr sz="1200" dirty="0">
                <a:solidFill>
                  <a:srgbClr val="434343"/>
                </a:solidFill>
                <a:latin typeface="Montserrat"/>
                <a:ea typeface="Montserrat"/>
                <a:cs typeface="Montserrat"/>
                <a:sym typeface="Montserrat"/>
              </a:endParaRPr>
            </a:p>
          </p:txBody>
        </p:sp>
        <p:sp>
          <p:nvSpPr>
            <p:cNvPr id="1111" name="Google Shape;1111;p40">
              <a:hlinkClick r:id="rId4"/>
            </p:cNvPr>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200" dirty="0">
                  <a:solidFill>
                    <a:srgbClr val="434343"/>
                  </a:solidFill>
                  <a:latin typeface="Montserrat"/>
                  <a:ea typeface="Montserrat"/>
                  <a:cs typeface="Montserrat"/>
                  <a:sym typeface="Montserrat"/>
                </a:rPr>
                <a:t>National CLE Mock Pre-Trial Hearing Workshop</a:t>
              </a:r>
              <a:endParaRPr sz="1200" dirty="0">
                <a:solidFill>
                  <a:srgbClr val="434343"/>
                </a:solidFill>
                <a:latin typeface="Montserrat"/>
                <a:ea typeface="Montserrat"/>
                <a:cs typeface="Montserrat"/>
                <a:sym typeface="Montserrat"/>
              </a:endParaRPr>
            </a:p>
          </p:txBody>
        </p:sp>
        <p:sp>
          <p:nvSpPr>
            <p:cNvPr id="1114" name="Google Shape;1114;p40">
              <a:hlinkClick r:id="rId5"/>
            </p:cNvPr>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200" dirty="0">
                  <a:solidFill>
                    <a:srgbClr val="434343"/>
                  </a:solidFill>
                  <a:latin typeface="Montserrat"/>
                  <a:ea typeface="Montserrat"/>
                  <a:cs typeface="Montserrat"/>
                  <a:sym typeface="Montserrat"/>
                </a:rPr>
                <a:t>The Global Pro Bono Move</a:t>
              </a:r>
              <a:endParaRPr sz="1200" dirty="0">
                <a:solidFill>
                  <a:srgbClr val="434343"/>
                </a:solidFill>
                <a:latin typeface="Montserrat"/>
                <a:ea typeface="Montserrat"/>
                <a:cs typeface="Montserrat"/>
                <a:sym typeface="Montserrat"/>
              </a:endParaRPr>
            </a:p>
          </p:txBody>
        </p:sp>
        <p:sp>
          <p:nvSpPr>
            <p:cNvPr id="1117" name="Google Shape;1117;p40">
              <a:hlinkClick r:id="rId6"/>
            </p:cNvPr>
            <p:cNvSpPr txBox="1"/>
            <p:nvPr/>
          </p:nvSpPr>
          <p:spPr>
            <a:xfrm>
              <a:off x="801125"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200" dirty="0">
                  <a:solidFill>
                    <a:srgbClr val="434343"/>
                  </a:solidFill>
                  <a:latin typeface="Montserrat"/>
                  <a:ea typeface="Montserrat"/>
                  <a:cs typeface="Montserrat"/>
                  <a:sym typeface="Montserrat"/>
                </a:rPr>
                <a:t>Asia Pro Bono Virtual Conference &amp; A2J Exchange</a:t>
              </a:r>
              <a:endParaRPr sz="1200" dirty="0">
                <a:solidFill>
                  <a:srgbClr val="434343"/>
                </a:solidFill>
                <a:latin typeface="Montserrat"/>
                <a:ea typeface="Montserrat"/>
                <a:cs typeface="Montserrat"/>
                <a:sym typeface="Montserrat"/>
              </a:endParaRPr>
            </a:p>
          </p:txBody>
        </p:sp>
      </p:grpSp>
      <p:pic>
        <p:nvPicPr>
          <p:cNvPr id="1026" name="Picture 2" descr="BABSEACLE">
            <a:extLst>
              <a:ext uri="{FF2B5EF4-FFF2-40B4-BE49-F238E27FC236}">
                <a16:creationId xmlns:a16="http://schemas.microsoft.com/office/drawing/2014/main" id="{688F807F-3CB5-41C1-B63B-064F2F41E1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3628" y="838665"/>
            <a:ext cx="1114425" cy="1114425"/>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Google Shape;1105;p40">
            <a:extLst>
              <a:ext uri="{FF2B5EF4-FFF2-40B4-BE49-F238E27FC236}">
                <a16:creationId xmlns:a16="http://schemas.microsoft.com/office/drawing/2014/main" id="{2E40A3AE-C167-4498-BB33-93F18C907D58}"/>
              </a:ext>
            </a:extLst>
          </p:cNvPr>
          <p:cNvSpPr txBox="1"/>
          <p:nvPr/>
        </p:nvSpPr>
        <p:spPr>
          <a:xfrm>
            <a:off x="1560049" y="1274125"/>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2000" dirty="0">
                <a:solidFill>
                  <a:schemeClr val="tx2">
                    <a:lumMod val="50000"/>
                  </a:schemeClr>
                </a:solidFill>
                <a:latin typeface="Lato" panose="020B0604020202020204" charset="0"/>
                <a:ea typeface="Montserrat"/>
                <a:cs typeface="Montserrat"/>
                <a:sym typeface="Montserrat"/>
              </a:rPr>
              <a:t>BABSEACLE</a:t>
            </a:r>
            <a:endParaRPr sz="2000" dirty="0">
              <a:solidFill>
                <a:schemeClr val="tx2">
                  <a:lumMod val="50000"/>
                </a:schemeClr>
              </a:solidFill>
              <a:latin typeface="Lato" panose="020B0604020202020204" charset="0"/>
              <a:ea typeface="Montserrat"/>
              <a:cs typeface="Montserrat"/>
              <a:sym typeface="Montserrat"/>
            </a:endParaRPr>
          </a:p>
        </p:txBody>
      </p:sp>
      <p:pic>
        <p:nvPicPr>
          <p:cNvPr id="1028" name="Picture 4">
            <a:extLst>
              <a:ext uri="{FF2B5EF4-FFF2-40B4-BE49-F238E27FC236}">
                <a16:creationId xmlns:a16="http://schemas.microsoft.com/office/drawing/2014/main" id="{C1396ED4-0F63-488C-8CD8-426A3E6FFA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9892" y="2952562"/>
            <a:ext cx="613154" cy="6131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FEBE80F-D3F2-4CD7-89CD-508945D6DC14}"/>
              </a:ext>
            </a:extLst>
          </p:cNvPr>
          <p:cNvPicPr>
            <a:picLocks noChangeAspect="1" noChangeArrowheads="1"/>
          </p:cNvPicPr>
          <p:nvPr/>
        </p:nvPicPr>
        <p:blipFill>
          <a:blip r:embed="rId9">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299313" y="2952561"/>
            <a:ext cx="521471" cy="5214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sitting, small, table, water&#10;&#10;Description automatically generated">
            <a:extLst>
              <a:ext uri="{FF2B5EF4-FFF2-40B4-BE49-F238E27FC236}">
                <a16:creationId xmlns:a16="http://schemas.microsoft.com/office/drawing/2014/main" id="{A7350652-7D16-4317-BF93-32EDC3597696}"/>
              </a:ext>
            </a:extLst>
          </p:cNvPr>
          <p:cNvPicPr>
            <a:picLocks noChangeAspect="1"/>
          </p:cNvPicPr>
          <p:nvPr/>
        </p:nvPicPr>
        <p:blipFill>
          <a:blip r:embed="rId10"/>
          <a:stretch>
            <a:fillRect/>
          </a:stretch>
        </p:blipFill>
        <p:spPr>
          <a:xfrm>
            <a:off x="3296540" y="3001023"/>
            <a:ext cx="521472" cy="521472"/>
          </a:xfrm>
          <a:prstGeom prst="rect">
            <a:avLst/>
          </a:prstGeom>
        </p:spPr>
      </p:pic>
      <p:pic>
        <p:nvPicPr>
          <p:cNvPr id="7" name="Picture 6" descr="A picture containing sitting, small, table, water&#10;&#10;Description automatically generated">
            <a:extLst>
              <a:ext uri="{FF2B5EF4-FFF2-40B4-BE49-F238E27FC236}">
                <a16:creationId xmlns:a16="http://schemas.microsoft.com/office/drawing/2014/main" id="{A1B6DA2F-4DB9-4917-90B7-9E8B0BE726F0}"/>
              </a:ext>
            </a:extLst>
          </p:cNvPr>
          <p:cNvPicPr>
            <a:picLocks noChangeAspect="1"/>
          </p:cNvPicPr>
          <p:nvPr/>
        </p:nvPicPr>
        <p:blipFill>
          <a:blip r:embed="rId10"/>
          <a:stretch>
            <a:fillRect/>
          </a:stretch>
        </p:blipFill>
        <p:spPr>
          <a:xfrm>
            <a:off x="5332664" y="2998403"/>
            <a:ext cx="521472" cy="521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893700" y="434587"/>
            <a:ext cx="7628100" cy="61980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chemeClr val="accent1">
                    <a:lumMod val="75000"/>
                  </a:schemeClr>
                </a:solidFill>
              </a:rPr>
              <a:t>Instruction for Participants Via Zoom</a:t>
            </a:r>
            <a:endParaRPr b="1" dirty="0">
              <a:solidFill>
                <a:schemeClr val="accent1">
                  <a:lumMod val="75000"/>
                </a:schemeClr>
              </a:solidFill>
            </a:endParaRPr>
          </a:p>
        </p:txBody>
      </p:sp>
      <p:sp>
        <p:nvSpPr>
          <p:cNvPr id="94" name="Google Shape;94;p13"/>
          <p:cNvSpPr txBox="1"/>
          <p:nvPr/>
        </p:nvSpPr>
        <p:spPr>
          <a:xfrm>
            <a:off x="893700" y="1288198"/>
            <a:ext cx="3576300" cy="792732"/>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dirty="0">
                <a:solidFill>
                  <a:schemeClr val="dk1"/>
                </a:solidFill>
                <a:latin typeface="Lato"/>
                <a:ea typeface="Lato"/>
                <a:cs typeface="Lato"/>
                <a:sym typeface="Lato"/>
              </a:rPr>
              <a:t>1. </a:t>
            </a:r>
            <a:r>
              <a:rPr lang="en-US" b="1" dirty="0">
                <a:solidFill>
                  <a:schemeClr val="dk1"/>
                </a:solidFill>
                <a:latin typeface="Lato"/>
                <a:ea typeface="Lato"/>
                <a:cs typeface="Lato"/>
                <a:sym typeface="Lato"/>
              </a:rPr>
              <a:t>Download Zoom App </a:t>
            </a:r>
            <a:r>
              <a:rPr lang="en-US" dirty="0">
                <a:solidFill>
                  <a:schemeClr val="dk1"/>
                </a:solidFill>
                <a:latin typeface="Lato"/>
                <a:ea typeface="Lato"/>
                <a:cs typeface="Lato"/>
                <a:sym typeface="Lato"/>
              </a:rPr>
              <a:t>to your desktop, </a:t>
            </a:r>
            <a:br>
              <a:rPr lang="en-US" dirty="0">
                <a:solidFill>
                  <a:schemeClr val="dk1"/>
                </a:solidFill>
                <a:latin typeface="Lato"/>
                <a:ea typeface="Lato"/>
                <a:cs typeface="Lato"/>
                <a:sym typeface="Lato"/>
              </a:rPr>
            </a:br>
            <a:r>
              <a:rPr lang="en-US" dirty="0">
                <a:solidFill>
                  <a:schemeClr val="dk1"/>
                </a:solidFill>
                <a:latin typeface="Lato"/>
                <a:ea typeface="Lato"/>
                <a:cs typeface="Lato"/>
                <a:sym typeface="Lato"/>
              </a:rPr>
              <a:t>     laptop or tablet</a:t>
            </a:r>
          </a:p>
        </p:txBody>
      </p:sp>
      <p:sp>
        <p:nvSpPr>
          <p:cNvPr id="95" name="Google Shape;95;p13"/>
          <p:cNvSpPr txBox="1"/>
          <p:nvPr/>
        </p:nvSpPr>
        <p:spPr>
          <a:xfrm>
            <a:off x="4949172" y="1324696"/>
            <a:ext cx="3301128" cy="2305200"/>
          </a:xfrm>
          <a:prstGeom prst="rect">
            <a:avLst/>
          </a:prstGeom>
          <a:noFill/>
          <a:ln>
            <a:noFill/>
          </a:ln>
        </p:spPr>
        <p:txBody>
          <a:bodyPr spcFirstLastPara="1" wrap="square" lIns="91425" tIns="91425" rIns="91425" bIns="91425" anchor="t" anchorCtr="0">
            <a:noAutofit/>
          </a:bodyPr>
          <a:lstStyle/>
          <a:p>
            <a:pPr marL="0" lvl="0" indent="0" algn="just" rtl="0">
              <a:spcBef>
                <a:spcPts val="600"/>
              </a:spcBef>
              <a:spcAft>
                <a:spcPts val="0"/>
              </a:spcAft>
              <a:buNone/>
            </a:pPr>
            <a:r>
              <a:rPr lang="en-US" sz="1200" dirty="0">
                <a:solidFill>
                  <a:schemeClr val="dk1"/>
                </a:solidFill>
                <a:latin typeface="Lato"/>
                <a:ea typeface="Lato"/>
                <a:cs typeface="Lato"/>
                <a:sym typeface="Lato"/>
              </a:rPr>
              <a:t>Pick a comfortable location to sit at with an uncluttered background. Please do not sit near a fan,  an airconditioned room is preferred.  </a:t>
            </a:r>
          </a:p>
          <a:p>
            <a:pPr marL="0" lvl="0" indent="0" algn="thaiDist" rtl="0">
              <a:spcBef>
                <a:spcPts val="600"/>
              </a:spcBef>
              <a:spcAft>
                <a:spcPts val="0"/>
              </a:spcAft>
              <a:buNone/>
            </a:pPr>
            <a:r>
              <a:rPr lang="en-US" sz="1200" dirty="0">
                <a:solidFill>
                  <a:schemeClr val="dk1"/>
                </a:solidFill>
                <a:latin typeface="Lato"/>
                <a:ea typeface="Lato"/>
                <a:cs typeface="Lato"/>
                <a:sym typeface="Lato"/>
              </a:rPr>
              <a:t>Please use a desktop, laptop or tablet. </a:t>
            </a:r>
            <a:r>
              <a:rPr lang="en-US" sz="1200" dirty="0">
                <a:solidFill>
                  <a:schemeClr val="accent1">
                    <a:lumMod val="75000"/>
                  </a:schemeClr>
                </a:solidFill>
                <a:latin typeface="Lato"/>
                <a:ea typeface="Lato"/>
                <a:cs typeface="Lato"/>
                <a:sym typeface="Lato"/>
              </a:rPr>
              <a:t>(Do not use a phone)</a:t>
            </a:r>
            <a:r>
              <a:rPr lang="en-US" sz="1200" dirty="0">
                <a:solidFill>
                  <a:schemeClr val="dk1"/>
                </a:solidFill>
                <a:latin typeface="Lato"/>
                <a:ea typeface="Lato"/>
                <a:cs typeface="Lato"/>
                <a:sym typeface="Lato"/>
              </a:rPr>
              <a:t> If using a laptop please plug-in to power as running on battery can adversely affect video quality. If using a tablet, please ensure that the battery is fully charged. </a:t>
            </a:r>
          </a:p>
          <a:p>
            <a:pPr marL="0" lvl="0" indent="0" algn="l" rtl="0">
              <a:spcBef>
                <a:spcPts val="600"/>
              </a:spcBef>
              <a:spcAft>
                <a:spcPts val="0"/>
              </a:spcAft>
              <a:buNone/>
            </a:pPr>
            <a:endParaRPr sz="1200" dirty="0">
              <a:solidFill>
                <a:schemeClr val="dk1"/>
              </a:solidFill>
              <a:latin typeface="Lato"/>
              <a:ea typeface="Lato"/>
              <a:cs typeface="Lato"/>
              <a:sym typeface="Lato"/>
            </a:endParaRPr>
          </a:p>
        </p:txBody>
      </p:sp>
      <p:sp>
        <p:nvSpPr>
          <p:cNvPr id="96" name="Google Shape;96;p13"/>
          <p:cNvSpPr txBox="1"/>
          <p:nvPr/>
        </p:nvSpPr>
        <p:spPr>
          <a:xfrm>
            <a:off x="1078287" y="3874832"/>
            <a:ext cx="7793100" cy="790202"/>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sz="1200" dirty="0">
                <a:solidFill>
                  <a:schemeClr val="dk1"/>
                </a:solidFill>
                <a:latin typeface="Lato"/>
                <a:ea typeface="Lato"/>
                <a:cs typeface="Lato"/>
                <a:sym typeface="Lato"/>
              </a:rPr>
              <a:t>If using a desktop or laptop, connect to the internet via a wired ethernet jack which gives faster and more consistent internet access than Wi-Fi.</a:t>
            </a:r>
          </a:p>
          <a:p>
            <a:pPr marL="0" lvl="0" indent="0" algn="l" rtl="0">
              <a:spcBef>
                <a:spcPts val="1000"/>
              </a:spcBef>
              <a:spcAft>
                <a:spcPts val="0"/>
              </a:spcAft>
              <a:buNone/>
            </a:pPr>
            <a:endParaRPr sz="1200" dirty="0">
              <a:solidFill>
                <a:schemeClr val="dk1"/>
              </a:solidFill>
              <a:latin typeface="Lato"/>
              <a:ea typeface="Lato"/>
              <a:cs typeface="Lato"/>
              <a:sym typeface="Lato"/>
            </a:endParaRPr>
          </a:p>
          <a:p>
            <a:pPr marL="0" lvl="0" indent="0" algn="l" rtl="0">
              <a:spcBef>
                <a:spcPts val="1000"/>
              </a:spcBef>
              <a:spcAft>
                <a:spcPts val="1000"/>
              </a:spcAft>
              <a:buNone/>
            </a:pPr>
            <a:endParaRPr sz="1200" dirty="0">
              <a:solidFill>
                <a:schemeClr val="dk1"/>
              </a:solidFill>
              <a:latin typeface="Lato"/>
              <a:ea typeface="Lato"/>
              <a:cs typeface="Lato"/>
              <a:sym typeface="Lato"/>
            </a:endParaRPr>
          </a:p>
        </p:txBody>
      </p:sp>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1026" name="Picture 2" descr="click_here – First Presbyterian Church of Urbana">
            <a:hlinkClick r:id="rId3"/>
            <a:extLst>
              <a:ext uri="{FF2B5EF4-FFF2-40B4-BE49-F238E27FC236}">
                <a16:creationId xmlns:a16="http://schemas.microsoft.com/office/drawing/2014/main" id="{62BE5FFD-985E-4439-8A95-4450FEC89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718" y="1925701"/>
            <a:ext cx="1166812" cy="36773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4;p13">
            <a:extLst>
              <a:ext uri="{FF2B5EF4-FFF2-40B4-BE49-F238E27FC236}">
                <a16:creationId xmlns:a16="http://schemas.microsoft.com/office/drawing/2014/main" id="{967DB844-CF10-40F3-B594-C7F02DF80D0B}"/>
              </a:ext>
            </a:extLst>
          </p:cNvPr>
          <p:cNvSpPr txBox="1"/>
          <p:nvPr/>
        </p:nvSpPr>
        <p:spPr>
          <a:xfrm>
            <a:off x="1078287" y="2200623"/>
            <a:ext cx="3111664" cy="1635409"/>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None/>
            </a:pPr>
            <a:r>
              <a:rPr lang="en-US" sz="1200" dirty="0">
                <a:solidFill>
                  <a:schemeClr val="dk1"/>
                </a:solidFill>
                <a:latin typeface="Lato"/>
                <a:ea typeface="Lato"/>
                <a:cs typeface="Lato"/>
                <a:sym typeface="Lato"/>
              </a:rPr>
              <a:t>Please find a quiet room (with no echo) and good lighting so that your face does not appear in a shadow. </a:t>
            </a:r>
          </a:p>
          <a:p>
            <a:pPr marL="0" lvl="0" indent="0" rtl="0">
              <a:spcBef>
                <a:spcPts val="600"/>
              </a:spcBef>
              <a:spcAft>
                <a:spcPts val="0"/>
              </a:spcAft>
              <a:buNone/>
            </a:pPr>
            <a:r>
              <a:rPr lang="en-US" sz="1200" dirty="0">
                <a:solidFill>
                  <a:schemeClr val="dk1"/>
                </a:solidFill>
                <a:latin typeface="Lato"/>
                <a:ea typeface="Lato"/>
                <a:cs typeface="Lato"/>
                <a:sym typeface="Lato"/>
              </a:rPr>
              <a:t>If possible, have some soft lighting to illuminate your face. Close the window blinds/draw curtains so that you are easy to see on video.</a:t>
            </a:r>
          </a:p>
        </p:txBody>
      </p:sp>
      <p:pic>
        <p:nvPicPr>
          <p:cNvPr id="1028" name="Picture 4" descr="full battery, battery status, Battery Level, plug, technology, charging icon">
            <a:extLst>
              <a:ext uri="{FF2B5EF4-FFF2-40B4-BE49-F238E27FC236}">
                <a16:creationId xmlns:a16="http://schemas.microsoft.com/office/drawing/2014/main" id="{39550BE1-6B38-45A9-AD2A-5A8E95BA9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0240" y="3186672"/>
            <a:ext cx="720059" cy="7200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t6ly6q - Samurai X Wallpaper Phone, HD Png Download - kindpng">
            <a:extLst>
              <a:ext uri="{FF2B5EF4-FFF2-40B4-BE49-F238E27FC236}">
                <a16:creationId xmlns:a16="http://schemas.microsoft.com/office/drawing/2014/main" id="{7931A6C1-0E1F-410A-A228-01C1191761FF}"/>
              </a:ext>
            </a:extLst>
          </p:cNvPr>
          <p:cNvPicPr>
            <a:picLocks noChangeAspect="1" noChangeArrowheads="1"/>
          </p:cNvPicPr>
          <p:nvPr/>
        </p:nvPicPr>
        <p:blipFill>
          <a:blip r:embed="rId6">
            <a:biLevel thresh="75000"/>
            <a:extLst>
              <a:ext uri="{BEBA8EAE-BF5A-486C-A8C5-ECC9F3942E4B}">
                <a14:imgProps xmlns:a14="http://schemas.microsoft.com/office/drawing/2010/main">
                  <a14:imgLayer r:embed="rId7">
                    <a14:imgEffect>
                      <a14:backgroundRemoval t="6786" b="94286" l="7143" r="93571">
                        <a14:foregroundMark x1="45714" y1="6786" x2="21071" y2="17857"/>
                        <a14:foregroundMark x1="45357" y1="6786" x2="63571" y2="8214"/>
                        <a14:foregroundMark x1="63571" y1="8214" x2="73571" y2="13929"/>
                        <a14:foregroundMark x1="64643" y1="17857" x2="34643" y2="20357"/>
                        <a14:foregroundMark x1="39286" y1="16786" x2="61071" y2="16071"/>
                        <a14:foregroundMark x1="75000" y1="29643" x2="61071" y2="40714"/>
                        <a14:foregroundMark x1="62857" y1="40000" x2="18929" y2="78214"/>
                        <a14:foregroundMark x1="8571" y1="36071" x2="7143" y2="54286"/>
                        <a14:foregroundMark x1="7143" y1="54286" x2="16071" y2="77500"/>
                        <a14:foregroundMark x1="22500" y1="18571" x2="10000" y2="33214"/>
                        <a14:foregroundMark x1="10000" y1="33214" x2="8929" y2="39286"/>
                        <a14:foregroundMark x1="72857" y1="14286" x2="84286" y2="26071"/>
                        <a14:foregroundMark x1="81429" y1="24286" x2="80714" y2="24286"/>
                        <a14:foregroundMark x1="87143" y1="26071" x2="91786" y2="44286"/>
                        <a14:foregroundMark x1="91786" y1="44286" x2="91071" y2="63214"/>
                        <a14:foregroundMark x1="91071" y1="63214" x2="87500" y2="71429"/>
                        <a14:foregroundMark x1="18571" y1="82500" x2="34286" y2="91071"/>
                        <a14:foregroundMark x1="34286" y1="91071" x2="52857" y2="94286"/>
                        <a14:foregroundMark x1="52857" y1="94286" x2="70357" y2="88571"/>
                        <a14:foregroundMark x1="70357" y1="88571" x2="87500" y2="70714"/>
                        <a14:foregroundMark x1="93571" y1="47500" x2="93571" y2="47500"/>
                        <a14:backgroundMark x1="14286" y1="6071" x2="714" y2="12857"/>
                      </a14:backgroundRemoval>
                    </a14:imgEffect>
                  </a14:imgLayer>
                </a14:imgProps>
              </a:ext>
              <a:ext uri="{28A0092B-C50C-407E-A947-70E740481C1C}">
                <a14:useLocalDpi xmlns:a14="http://schemas.microsoft.com/office/drawing/2010/main" val="0"/>
              </a:ext>
            </a:extLst>
          </a:blip>
          <a:srcRect/>
          <a:stretch>
            <a:fillRect/>
          </a:stretch>
        </p:blipFill>
        <p:spPr bwMode="auto">
          <a:xfrm>
            <a:off x="6213390" y="3127513"/>
            <a:ext cx="772691" cy="77269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oogle Shape;494;p37">
            <a:extLst>
              <a:ext uri="{FF2B5EF4-FFF2-40B4-BE49-F238E27FC236}">
                <a16:creationId xmlns:a16="http://schemas.microsoft.com/office/drawing/2014/main" id="{9A2BFDAB-CEF8-4CF8-BE93-DCC7FE850175}"/>
              </a:ext>
            </a:extLst>
          </p:cNvPr>
          <p:cNvGrpSpPr/>
          <p:nvPr/>
        </p:nvGrpSpPr>
        <p:grpSpPr>
          <a:xfrm>
            <a:off x="5167354" y="3186672"/>
            <a:ext cx="442884" cy="720059"/>
            <a:chOff x="6730350" y="2315900"/>
            <a:chExt cx="257700" cy="420100"/>
          </a:xfrm>
          <a:solidFill>
            <a:srgbClr val="000000"/>
          </a:solidFill>
        </p:grpSpPr>
        <p:sp>
          <p:nvSpPr>
            <p:cNvPr id="15" name="Google Shape;495;p37">
              <a:extLst>
                <a:ext uri="{FF2B5EF4-FFF2-40B4-BE49-F238E27FC236}">
                  <a16:creationId xmlns:a16="http://schemas.microsoft.com/office/drawing/2014/main" id="{77807AD6-BA5C-4E93-8A45-68C687AA699A}"/>
                </a:ext>
              </a:extLst>
            </p:cNvPr>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96;p37">
              <a:extLst>
                <a:ext uri="{FF2B5EF4-FFF2-40B4-BE49-F238E27FC236}">
                  <a16:creationId xmlns:a16="http://schemas.microsoft.com/office/drawing/2014/main" id="{00C3CC96-4857-4265-8DE6-598B157255C2}"/>
                </a:ext>
              </a:extLst>
            </p:cNvPr>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97;p37">
              <a:extLst>
                <a:ext uri="{FF2B5EF4-FFF2-40B4-BE49-F238E27FC236}">
                  <a16:creationId xmlns:a16="http://schemas.microsoft.com/office/drawing/2014/main" id="{0CD23E97-43B4-4F83-8A55-34C90B387407}"/>
                </a:ext>
              </a:extLst>
            </p:cNvPr>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98;p37">
              <a:extLst>
                <a:ext uri="{FF2B5EF4-FFF2-40B4-BE49-F238E27FC236}">
                  <a16:creationId xmlns:a16="http://schemas.microsoft.com/office/drawing/2014/main" id="{3A0D50FE-2996-4EFB-9640-3DD4020DE9E2}"/>
                </a:ext>
              </a:extLst>
            </p:cNvPr>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99;p37">
              <a:extLst>
                <a:ext uri="{FF2B5EF4-FFF2-40B4-BE49-F238E27FC236}">
                  <a16:creationId xmlns:a16="http://schemas.microsoft.com/office/drawing/2014/main" id="{23D2B558-AF48-46B4-B736-54927901E7EF}"/>
                </a:ext>
              </a:extLst>
            </p:cNvPr>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893700" y="434587"/>
            <a:ext cx="7628100" cy="61980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chemeClr val="accent1">
                    <a:lumMod val="75000"/>
                  </a:schemeClr>
                </a:solidFill>
              </a:rPr>
              <a:t>Instruction for Participants Via Zoom</a:t>
            </a:r>
            <a:endParaRPr b="1" dirty="0">
              <a:solidFill>
                <a:schemeClr val="accent1">
                  <a:lumMod val="75000"/>
                </a:schemeClr>
              </a:solidFill>
            </a:endParaRPr>
          </a:p>
        </p:txBody>
      </p:sp>
      <p:sp>
        <p:nvSpPr>
          <p:cNvPr id="94" name="Google Shape;94;p13"/>
          <p:cNvSpPr txBox="1"/>
          <p:nvPr/>
        </p:nvSpPr>
        <p:spPr>
          <a:xfrm>
            <a:off x="893700" y="1137620"/>
            <a:ext cx="3576300" cy="471377"/>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b="1" dirty="0">
                <a:solidFill>
                  <a:schemeClr val="dk1"/>
                </a:solidFill>
                <a:latin typeface="Lato"/>
                <a:ea typeface="Lato"/>
                <a:cs typeface="Lato"/>
                <a:sym typeface="Lato"/>
              </a:rPr>
              <a:t>2. Your device</a:t>
            </a:r>
          </a:p>
        </p:txBody>
      </p:sp>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4" name="Google Shape;94;p13">
            <a:extLst>
              <a:ext uri="{FF2B5EF4-FFF2-40B4-BE49-F238E27FC236}">
                <a16:creationId xmlns:a16="http://schemas.microsoft.com/office/drawing/2014/main" id="{DF28E381-FBB4-4546-84E6-9C0875C03D85}"/>
              </a:ext>
            </a:extLst>
          </p:cNvPr>
          <p:cNvSpPr txBox="1"/>
          <p:nvPr/>
        </p:nvSpPr>
        <p:spPr>
          <a:xfrm>
            <a:off x="1065803" y="1456216"/>
            <a:ext cx="3576300" cy="180183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b="1" dirty="0">
                <a:solidFill>
                  <a:schemeClr val="dk1"/>
                </a:solidFill>
                <a:latin typeface="Lato"/>
                <a:ea typeface="Lato"/>
                <a:cs typeface="Lato"/>
                <a:sym typeface="Lato"/>
              </a:rPr>
              <a:t>Camera: </a:t>
            </a:r>
            <a:r>
              <a:rPr lang="en-US" sz="1200" dirty="0">
                <a:solidFill>
                  <a:schemeClr val="dk1"/>
                </a:solidFill>
                <a:latin typeface="Lato"/>
                <a:ea typeface="Lato"/>
                <a:cs typeface="Lato"/>
                <a:sym typeface="Lato"/>
              </a:rPr>
              <a:t>Position your device so that you are looking into the camera at eye-level rather than looking down (e.g. place your laptop or tablet on a box). </a:t>
            </a:r>
          </a:p>
          <a:p>
            <a:pPr marL="0" lvl="0" indent="0" algn="l" rtl="0">
              <a:spcBef>
                <a:spcPts val="600"/>
              </a:spcBef>
              <a:spcAft>
                <a:spcPts val="0"/>
              </a:spcAft>
              <a:buNone/>
            </a:pPr>
            <a:r>
              <a:rPr lang="en-US" sz="1200" dirty="0">
                <a:solidFill>
                  <a:schemeClr val="dk1"/>
                </a:solidFill>
                <a:latin typeface="Lato"/>
                <a:ea typeface="Lato"/>
                <a:cs typeface="Lato"/>
                <a:sym typeface="Lato"/>
              </a:rPr>
              <a:t>Your camera should be about an arm’s length away from you and adjusted such that your eyes appear around one third from the top of the frame. </a:t>
            </a:r>
          </a:p>
        </p:txBody>
      </p:sp>
      <p:sp>
        <p:nvSpPr>
          <p:cNvPr id="6" name="Google Shape;94;p13">
            <a:extLst>
              <a:ext uri="{FF2B5EF4-FFF2-40B4-BE49-F238E27FC236}">
                <a16:creationId xmlns:a16="http://schemas.microsoft.com/office/drawing/2014/main" id="{32AFE35B-3280-4EE0-AB87-795DB4A47A5C}"/>
              </a:ext>
            </a:extLst>
          </p:cNvPr>
          <p:cNvSpPr txBox="1"/>
          <p:nvPr/>
        </p:nvSpPr>
        <p:spPr>
          <a:xfrm>
            <a:off x="1065803" y="3096732"/>
            <a:ext cx="3576300" cy="853489"/>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b="1" dirty="0">
                <a:solidFill>
                  <a:schemeClr val="dk1"/>
                </a:solidFill>
                <a:latin typeface="Lato"/>
                <a:ea typeface="Lato"/>
                <a:cs typeface="Lato"/>
                <a:sym typeface="Lato"/>
              </a:rPr>
              <a:t>Headphones: </a:t>
            </a:r>
            <a:r>
              <a:rPr lang="en-US" sz="1200" dirty="0">
                <a:solidFill>
                  <a:schemeClr val="dk1"/>
                </a:solidFill>
                <a:latin typeface="Lato"/>
                <a:ea typeface="Lato"/>
                <a:cs typeface="Lato"/>
                <a:sym typeface="Lato"/>
              </a:rPr>
              <a:t>Or earbuds are highly recommended to avoid audio feedback and echo. </a:t>
            </a:r>
          </a:p>
        </p:txBody>
      </p:sp>
      <p:sp>
        <p:nvSpPr>
          <p:cNvPr id="8" name="Google Shape;94;p13">
            <a:extLst>
              <a:ext uri="{FF2B5EF4-FFF2-40B4-BE49-F238E27FC236}">
                <a16:creationId xmlns:a16="http://schemas.microsoft.com/office/drawing/2014/main" id="{946E8C51-CE8B-4E1A-ACE9-1992717FDC05}"/>
              </a:ext>
            </a:extLst>
          </p:cNvPr>
          <p:cNvSpPr txBox="1"/>
          <p:nvPr/>
        </p:nvSpPr>
        <p:spPr>
          <a:xfrm>
            <a:off x="4814206" y="1137620"/>
            <a:ext cx="3576300" cy="3050137"/>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200" b="1" dirty="0">
                <a:solidFill>
                  <a:srgbClr val="309ADC"/>
                </a:solidFill>
                <a:latin typeface="Lato"/>
                <a:ea typeface="Lato"/>
                <a:cs typeface="Lato"/>
                <a:sym typeface="Lato"/>
              </a:rPr>
              <a:t>On camera suggestions</a:t>
            </a:r>
          </a:p>
          <a:p>
            <a:pPr marL="0" lvl="0" indent="0" algn="l" rtl="0">
              <a:spcBef>
                <a:spcPts val="600"/>
              </a:spcBef>
              <a:spcAft>
                <a:spcPts val="0"/>
              </a:spcAft>
              <a:buNone/>
            </a:pPr>
            <a:r>
              <a:rPr lang="en-US" sz="1200" dirty="0">
                <a:solidFill>
                  <a:srgbClr val="309ADC"/>
                </a:solidFill>
                <a:latin typeface="Lato"/>
                <a:ea typeface="Lato"/>
                <a:cs typeface="Lato"/>
                <a:sym typeface="Lato"/>
              </a:rPr>
              <a:t>Wear neutral, solid-colored clothing. </a:t>
            </a:r>
            <a:br>
              <a:rPr lang="en-US" sz="1200" dirty="0">
                <a:solidFill>
                  <a:srgbClr val="309ADC"/>
                </a:solidFill>
                <a:latin typeface="Lato"/>
                <a:ea typeface="Lato"/>
                <a:cs typeface="Lato"/>
                <a:sym typeface="Lato"/>
              </a:rPr>
            </a:br>
            <a:r>
              <a:rPr lang="en-US" sz="1200" dirty="0">
                <a:solidFill>
                  <a:srgbClr val="309ADC"/>
                </a:solidFill>
                <a:latin typeface="Lato"/>
                <a:ea typeface="Lato"/>
                <a:cs typeface="Lato"/>
                <a:sym typeface="Lato"/>
              </a:rPr>
              <a:t>Avoid black and white combo, or striped/patterned clothing.</a:t>
            </a:r>
          </a:p>
          <a:p>
            <a:pPr marL="0" lvl="0" indent="0" algn="l" rtl="0">
              <a:spcBef>
                <a:spcPts val="600"/>
              </a:spcBef>
              <a:spcAft>
                <a:spcPts val="0"/>
              </a:spcAft>
              <a:buNone/>
            </a:pPr>
            <a:endParaRPr lang="en-US" sz="200" dirty="0">
              <a:solidFill>
                <a:srgbClr val="309ADC"/>
              </a:solidFill>
              <a:latin typeface="Lato"/>
              <a:ea typeface="Lato"/>
              <a:cs typeface="Lato"/>
              <a:sym typeface="Lato"/>
            </a:endParaRPr>
          </a:p>
          <a:p>
            <a:pPr marL="0" lvl="0" indent="0" algn="l" rtl="0">
              <a:spcBef>
                <a:spcPts val="600"/>
              </a:spcBef>
              <a:spcAft>
                <a:spcPts val="0"/>
              </a:spcAft>
              <a:buNone/>
            </a:pPr>
            <a:r>
              <a:rPr lang="en-US" sz="1200" dirty="0">
                <a:solidFill>
                  <a:srgbClr val="309ADC"/>
                </a:solidFill>
                <a:latin typeface="Lato"/>
                <a:ea typeface="Lato"/>
                <a:cs typeface="Lato"/>
                <a:sym typeface="Lato"/>
              </a:rPr>
              <a:t>While there is no mandatory dress code, wearing something smart casual. Presenters are also encouraged to wear formal traditional attire.</a:t>
            </a:r>
          </a:p>
          <a:p>
            <a:pPr marL="0" lvl="0" indent="0" algn="l" rtl="0">
              <a:spcBef>
                <a:spcPts val="600"/>
              </a:spcBef>
              <a:spcAft>
                <a:spcPts val="0"/>
              </a:spcAft>
              <a:buNone/>
            </a:pPr>
            <a:endParaRPr lang="en-US" sz="200" dirty="0">
              <a:solidFill>
                <a:srgbClr val="309ADC"/>
              </a:solidFill>
              <a:latin typeface="Lato"/>
              <a:ea typeface="Lato"/>
              <a:cs typeface="Lato"/>
              <a:sym typeface="Lato"/>
            </a:endParaRPr>
          </a:p>
          <a:p>
            <a:pPr marL="0" lvl="0" indent="0" rtl="0">
              <a:spcBef>
                <a:spcPts val="600"/>
              </a:spcBef>
              <a:spcAft>
                <a:spcPts val="0"/>
              </a:spcAft>
              <a:buNone/>
            </a:pPr>
            <a:r>
              <a:rPr lang="en-US" sz="1200" dirty="0">
                <a:solidFill>
                  <a:srgbClr val="309ADC"/>
                </a:solidFill>
                <a:latin typeface="Lato"/>
                <a:ea typeface="Lato"/>
                <a:cs typeface="Lato"/>
                <a:sym typeface="Lato"/>
              </a:rPr>
              <a:t>Keep your head and body relaxed but reasonably still throughout the webinar. Excessive movement (bobbing of head, moving from side to side, front and back) is distracting and may cause video pixilation/ camera focusing issues. </a:t>
            </a:r>
          </a:p>
        </p:txBody>
      </p:sp>
      <p:pic>
        <p:nvPicPr>
          <p:cNvPr id="2050" name="Picture 2" descr="headphone symbol | Headphones art, Music logo design, Headphone">
            <a:extLst>
              <a:ext uri="{FF2B5EF4-FFF2-40B4-BE49-F238E27FC236}">
                <a16:creationId xmlns:a16="http://schemas.microsoft.com/office/drawing/2014/main" id="{E383CD18-B866-4245-8F90-1F95C07E9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337" y="3786003"/>
            <a:ext cx="704349" cy="7043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422D038-3519-4B14-82C0-8637F203548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54368" y="3786003"/>
            <a:ext cx="704349" cy="704349"/>
          </a:xfrm>
          <a:prstGeom prst="rect">
            <a:avLst/>
          </a:prstGeom>
        </p:spPr>
      </p:pic>
      <p:pic>
        <p:nvPicPr>
          <p:cNvPr id="2054" name="Picture 6" descr="Earphone Icons - Free Download, PNG and SVG">
            <a:extLst>
              <a:ext uri="{FF2B5EF4-FFF2-40B4-BE49-F238E27FC236}">
                <a16:creationId xmlns:a16="http://schemas.microsoft.com/office/drawing/2014/main" id="{6420023F-60AD-42D8-BD12-07314C6B43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2064" y="3775369"/>
            <a:ext cx="704350" cy="70435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94;p13">
            <a:extLst>
              <a:ext uri="{FF2B5EF4-FFF2-40B4-BE49-F238E27FC236}">
                <a16:creationId xmlns:a16="http://schemas.microsoft.com/office/drawing/2014/main" id="{A805FF2D-1D56-4CAF-92CC-0CBC7C3333DA}"/>
              </a:ext>
            </a:extLst>
          </p:cNvPr>
          <p:cNvSpPr txBox="1"/>
          <p:nvPr/>
        </p:nvSpPr>
        <p:spPr>
          <a:xfrm>
            <a:off x="4814206" y="3947029"/>
            <a:ext cx="3489822" cy="853489"/>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200" b="1" dirty="0">
                <a:solidFill>
                  <a:schemeClr val="dk1"/>
                </a:solidFill>
                <a:latin typeface="Lato"/>
                <a:ea typeface="Lato"/>
                <a:cs typeface="Lato"/>
                <a:sym typeface="Lato"/>
              </a:rPr>
              <a:t>Test your device </a:t>
            </a:r>
            <a:r>
              <a:rPr lang="en-US" sz="1200" dirty="0">
                <a:solidFill>
                  <a:schemeClr val="dk1"/>
                </a:solidFill>
                <a:latin typeface="Lato"/>
                <a:ea typeface="Lato"/>
                <a:cs typeface="Lato"/>
                <a:sym typeface="Lato"/>
              </a:rPr>
              <a:t>set up as outlined above at least 1 day before the webinar including your video, audio and internet connection. </a:t>
            </a:r>
          </a:p>
        </p:txBody>
      </p:sp>
    </p:spTree>
    <p:extLst>
      <p:ext uri="{BB962C8B-B14F-4D97-AF65-F5344CB8AC3E}">
        <p14:creationId xmlns:p14="http://schemas.microsoft.com/office/powerpoint/2010/main" val="117258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675" y="2112054"/>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Sharing a reaction</a:t>
            </a:r>
          </a:p>
        </p:txBody>
      </p:sp>
      <p:sp>
        <p:nvSpPr>
          <p:cNvPr id="112" name="Google Shape;112;p15"/>
          <p:cNvSpPr txBox="1">
            <a:spLocks noGrp="1"/>
          </p:cNvSpPr>
          <p:nvPr>
            <p:ph type="subTitle" idx="1"/>
          </p:nvPr>
        </p:nvSpPr>
        <p:spPr>
          <a:xfrm>
            <a:off x="685675" y="3233465"/>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chemeClr val="bg1"/>
                </a:solidFill>
              </a:rPr>
              <a:t>Meeting participants can react during presentation by an emoji to communicate without interrupting the meeting. </a:t>
            </a:r>
          </a:p>
        </p:txBody>
      </p:sp>
      <p:sp>
        <p:nvSpPr>
          <p:cNvPr id="113" name="Google Shape;113;p15"/>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pic>
        <p:nvPicPr>
          <p:cNvPr id="1026" name="Picture 2" descr="Best Free &amp; Paid Video Conferencing Services For Businesses">
            <a:extLst>
              <a:ext uri="{FF2B5EF4-FFF2-40B4-BE49-F238E27FC236}">
                <a16:creationId xmlns:a16="http://schemas.microsoft.com/office/drawing/2014/main" id="{46143166-DC60-4F8A-89BA-34F0E73C00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845"/>
          <a:stretch/>
        </p:blipFill>
        <p:spPr bwMode="auto">
          <a:xfrm>
            <a:off x="3097514" y="845750"/>
            <a:ext cx="2948722" cy="1575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698982" y="417877"/>
            <a:ext cx="7628100" cy="61980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chemeClr val="accent1">
                    <a:lumMod val="75000"/>
                  </a:schemeClr>
                </a:solidFill>
              </a:rPr>
              <a:t>Sharing a reaction</a:t>
            </a:r>
            <a:endParaRPr b="1" dirty="0">
              <a:solidFill>
                <a:schemeClr val="accent1">
                  <a:lumMod val="75000"/>
                </a:schemeClr>
              </a:solidFill>
            </a:endParaRPr>
          </a:p>
        </p:txBody>
      </p:sp>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4" name="Google Shape;94;p13">
            <a:extLst>
              <a:ext uri="{FF2B5EF4-FFF2-40B4-BE49-F238E27FC236}">
                <a16:creationId xmlns:a16="http://schemas.microsoft.com/office/drawing/2014/main" id="{DF28E381-FBB4-4546-84E6-9C0875C03D85}"/>
              </a:ext>
            </a:extLst>
          </p:cNvPr>
          <p:cNvSpPr txBox="1"/>
          <p:nvPr/>
        </p:nvSpPr>
        <p:spPr>
          <a:xfrm>
            <a:off x="895757" y="2499799"/>
            <a:ext cx="3576300" cy="180183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200" dirty="0">
                <a:solidFill>
                  <a:schemeClr val="dk1"/>
                </a:solidFill>
                <a:latin typeface="Lato"/>
                <a:ea typeface="Lato"/>
                <a:cs typeface="Lato"/>
                <a:sym typeface="Lato"/>
              </a:rPr>
              <a:t>a. Clapping Hands</a:t>
            </a:r>
          </a:p>
          <a:p>
            <a:pPr marL="0" lvl="0" indent="0" algn="l" rtl="0">
              <a:spcBef>
                <a:spcPts val="600"/>
              </a:spcBef>
              <a:spcAft>
                <a:spcPts val="0"/>
              </a:spcAft>
              <a:buNone/>
            </a:pPr>
            <a:r>
              <a:rPr lang="en-US" sz="1200" dirty="0">
                <a:solidFill>
                  <a:schemeClr val="dk1"/>
                </a:solidFill>
                <a:latin typeface="Lato"/>
                <a:ea typeface="Lato"/>
                <a:cs typeface="Lato"/>
                <a:sym typeface="Lato"/>
              </a:rPr>
              <a:t>b. Thumbs up</a:t>
            </a:r>
          </a:p>
          <a:p>
            <a:pPr marL="0" lvl="0" indent="0" algn="l" rtl="0">
              <a:spcBef>
                <a:spcPts val="600"/>
              </a:spcBef>
              <a:spcAft>
                <a:spcPts val="0"/>
              </a:spcAft>
              <a:buNone/>
            </a:pPr>
            <a:r>
              <a:rPr lang="en-US" sz="1200" dirty="0">
                <a:solidFill>
                  <a:schemeClr val="dk1"/>
                </a:solidFill>
                <a:latin typeface="Lato"/>
                <a:ea typeface="Lato"/>
                <a:cs typeface="Lato"/>
                <a:sym typeface="Lato"/>
              </a:rPr>
              <a:t>c. Heart</a:t>
            </a:r>
          </a:p>
          <a:p>
            <a:pPr marL="0" lvl="0" indent="0" algn="l" rtl="0">
              <a:spcBef>
                <a:spcPts val="600"/>
              </a:spcBef>
              <a:spcAft>
                <a:spcPts val="0"/>
              </a:spcAft>
              <a:buNone/>
            </a:pPr>
            <a:r>
              <a:rPr lang="en-US" sz="1200" dirty="0">
                <a:solidFill>
                  <a:schemeClr val="dk1"/>
                </a:solidFill>
                <a:latin typeface="Lato"/>
                <a:ea typeface="Lato"/>
                <a:cs typeface="Lato"/>
                <a:sym typeface="Lato"/>
              </a:rPr>
              <a:t>d. Tears of Joy</a:t>
            </a:r>
          </a:p>
          <a:p>
            <a:pPr marL="0" lvl="0" indent="0" algn="l" rtl="0">
              <a:spcBef>
                <a:spcPts val="600"/>
              </a:spcBef>
              <a:spcAft>
                <a:spcPts val="0"/>
              </a:spcAft>
              <a:buNone/>
            </a:pPr>
            <a:r>
              <a:rPr lang="en-US" sz="1200" dirty="0">
                <a:solidFill>
                  <a:schemeClr val="dk1"/>
                </a:solidFill>
                <a:latin typeface="Lato"/>
                <a:ea typeface="Lato"/>
                <a:cs typeface="Lato"/>
                <a:sym typeface="Lato"/>
              </a:rPr>
              <a:t>e. Open Mouth</a:t>
            </a:r>
          </a:p>
          <a:p>
            <a:pPr marL="0" lvl="0" indent="0" algn="l" rtl="0">
              <a:spcBef>
                <a:spcPts val="600"/>
              </a:spcBef>
              <a:spcAft>
                <a:spcPts val="0"/>
              </a:spcAft>
              <a:buNone/>
            </a:pPr>
            <a:r>
              <a:rPr lang="en-US" sz="1200" dirty="0">
                <a:solidFill>
                  <a:schemeClr val="dk1"/>
                </a:solidFill>
                <a:latin typeface="Lato"/>
                <a:ea typeface="Lato"/>
                <a:cs typeface="Lato"/>
                <a:sym typeface="Lato"/>
              </a:rPr>
              <a:t>f. Party Popper (Tada, Celebration)</a:t>
            </a:r>
          </a:p>
        </p:txBody>
      </p:sp>
      <p:sp>
        <p:nvSpPr>
          <p:cNvPr id="13" name="TextBox 12">
            <a:extLst>
              <a:ext uri="{FF2B5EF4-FFF2-40B4-BE49-F238E27FC236}">
                <a16:creationId xmlns:a16="http://schemas.microsoft.com/office/drawing/2014/main" id="{A534F3A6-3755-4C00-B883-FF398D871917}"/>
              </a:ext>
            </a:extLst>
          </p:cNvPr>
          <p:cNvSpPr txBox="1"/>
          <p:nvPr/>
        </p:nvSpPr>
        <p:spPr>
          <a:xfrm>
            <a:off x="698982" y="1206880"/>
            <a:ext cx="4572000" cy="307777"/>
          </a:xfrm>
          <a:prstGeom prst="rect">
            <a:avLst/>
          </a:prstGeom>
          <a:noFill/>
        </p:spPr>
        <p:txBody>
          <a:bodyPr wrap="square">
            <a:spAutoFit/>
          </a:bodyPr>
          <a:lstStyle/>
          <a:p>
            <a:pPr marL="0" lvl="0" indent="0" algn="l" rtl="0">
              <a:spcBef>
                <a:spcPts val="600"/>
              </a:spcBef>
              <a:spcAft>
                <a:spcPts val="0"/>
              </a:spcAft>
              <a:buNone/>
            </a:pPr>
            <a:r>
              <a:rPr lang="en-US" sz="1400" b="1" dirty="0">
                <a:solidFill>
                  <a:schemeClr val="dk1"/>
                </a:solidFill>
                <a:latin typeface="Lato"/>
                <a:ea typeface="Lato"/>
                <a:cs typeface="Lato"/>
                <a:sym typeface="Lato"/>
              </a:rPr>
              <a:t>1. In your meeting controls, click Reactions.</a:t>
            </a:r>
          </a:p>
        </p:txBody>
      </p:sp>
      <p:pic>
        <p:nvPicPr>
          <p:cNvPr id="4098" name="Picture 2">
            <a:extLst>
              <a:ext uri="{FF2B5EF4-FFF2-40B4-BE49-F238E27FC236}">
                <a16:creationId xmlns:a16="http://schemas.microsoft.com/office/drawing/2014/main" id="{47030BDC-3CDC-484D-BB8E-281E83FF315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1450" y="1592389"/>
            <a:ext cx="791514" cy="568552"/>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485A4BF5-A502-4617-968D-5E2C0EA2194F}"/>
              </a:ext>
            </a:extLst>
          </p:cNvPr>
          <p:cNvSpPr txBox="1"/>
          <p:nvPr/>
        </p:nvSpPr>
        <p:spPr>
          <a:xfrm>
            <a:off x="698982" y="2263973"/>
            <a:ext cx="4572000" cy="307777"/>
          </a:xfrm>
          <a:prstGeom prst="rect">
            <a:avLst/>
          </a:prstGeom>
          <a:noFill/>
        </p:spPr>
        <p:txBody>
          <a:bodyPr wrap="square">
            <a:spAutoFit/>
          </a:bodyPr>
          <a:lstStyle/>
          <a:p>
            <a:pPr marL="0" lvl="0" indent="0" algn="l" rtl="0">
              <a:spcBef>
                <a:spcPts val="600"/>
              </a:spcBef>
              <a:spcAft>
                <a:spcPts val="0"/>
              </a:spcAft>
              <a:buNone/>
            </a:pPr>
            <a:r>
              <a:rPr lang="en-US" b="1" dirty="0">
                <a:solidFill>
                  <a:schemeClr val="dk1"/>
                </a:solidFill>
                <a:latin typeface="Lato"/>
                <a:ea typeface="Lato"/>
                <a:cs typeface="Lato"/>
                <a:sym typeface="Lato"/>
              </a:rPr>
              <a:t>2. Click the type of reaction you would like to send:</a:t>
            </a:r>
          </a:p>
        </p:txBody>
      </p:sp>
      <p:sp>
        <p:nvSpPr>
          <p:cNvPr id="18" name="TextBox 17">
            <a:extLst>
              <a:ext uri="{FF2B5EF4-FFF2-40B4-BE49-F238E27FC236}">
                <a16:creationId xmlns:a16="http://schemas.microsoft.com/office/drawing/2014/main" id="{815E0066-8585-4ABD-8A3E-2167BEA0F6C4}"/>
              </a:ext>
            </a:extLst>
          </p:cNvPr>
          <p:cNvSpPr txBox="1"/>
          <p:nvPr/>
        </p:nvSpPr>
        <p:spPr>
          <a:xfrm>
            <a:off x="4929458" y="1206880"/>
            <a:ext cx="4572000" cy="307777"/>
          </a:xfrm>
          <a:prstGeom prst="rect">
            <a:avLst/>
          </a:prstGeom>
          <a:noFill/>
        </p:spPr>
        <p:txBody>
          <a:bodyPr wrap="square">
            <a:spAutoFit/>
          </a:bodyPr>
          <a:lstStyle/>
          <a:p>
            <a:pPr marL="0" lvl="0" indent="0" algn="l" rtl="0">
              <a:spcBef>
                <a:spcPts val="600"/>
              </a:spcBef>
              <a:spcAft>
                <a:spcPts val="0"/>
              </a:spcAft>
              <a:buNone/>
            </a:pPr>
            <a:r>
              <a:rPr lang="en-US" b="1" dirty="0">
                <a:solidFill>
                  <a:schemeClr val="dk1"/>
                </a:solidFill>
                <a:latin typeface="Lato"/>
                <a:ea typeface="Lato"/>
                <a:cs typeface="Lato"/>
                <a:sym typeface="Lato"/>
              </a:rPr>
              <a:t>3. </a:t>
            </a:r>
            <a:r>
              <a:rPr lang="en-US" sz="1400" b="1" dirty="0">
                <a:solidFill>
                  <a:schemeClr val="dk1"/>
                </a:solidFill>
                <a:latin typeface="Lato"/>
                <a:ea typeface="Lato"/>
                <a:cs typeface="Lato"/>
                <a:sym typeface="Lato"/>
              </a:rPr>
              <a:t>The reaction will display for 5 seconds.</a:t>
            </a:r>
          </a:p>
        </p:txBody>
      </p:sp>
      <p:pic>
        <p:nvPicPr>
          <p:cNvPr id="4099" name="Picture 3">
            <a:extLst>
              <a:ext uri="{FF2B5EF4-FFF2-40B4-BE49-F238E27FC236}">
                <a16:creationId xmlns:a16="http://schemas.microsoft.com/office/drawing/2014/main" id="{964F359D-A770-4A3D-9C3F-5B3D026BC605}"/>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419776" y="2759233"/>
            <a:ext cx="2052281" cy="106466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4100" name="Picture 4">
            <a:extLst>
              <a:ext uri="{FF2B5EF4-FFF2-40B4-BE49-F238E27FC236}">
                <a16:creationId xmlns:a16="http://schemas.microsoft.com/office/drawing/2014/main" id="{57CCC32E-1EC0-49D2-A4D2-029A153EC6F9}"/>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149795" y="1667149"/>
            <a:ext cx="3417519" cy="2344231"/>
          </a:xfrm>
          <a:prstGeom prst="roundRect">
            <a:avLst>
              <a:gd name="adj" fmla="val 8594"/>
            </a:avLst>
          </a:prstGeom>
          <a:solidFill>
            <a:srgbClr val="FFFFFF">
              <a:shade val="85000"/>
            </a:srgbClr>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7" name="AutoShape 5">
            <a:extLst>
              <a:ext uri="{FF2B5EF4-FFF2-40B4-BE49-F238E27FC236}">
                <a16:creationId xmlns:a16="http://schemas.microsoft.com/office/drawing/2014/main" id="{48CFFB84-5891-4772-92E9-459F08BA77BA}"/>
              </a:ext>
            </a:extLst>
          </p:cNvPr>
          <p:cNvSpPr>
            <a:spLocks noChangeArrowheads="1"/>
          </p:cNvSpPr>
          <p:nvPr/>
        </p:nvSpPr>
        <p:spPr bwMode="auto">
          <a:xfrm>
            <a:off x="7315200" y="2526376"/>
            <a:ext cx="500333" cy="347149"/>
          </a:xfrm>
          <a:prstGeom prst="rightArrow">
            <a:avLst>
              <a:gd name="adj1" fmla="val 50000"/>
              <a:gd name="adj2" fmla="val 35795"/>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AutoShape 5">
            <a:extLst>
              <a:ext uri="{FF2B5EF4-FFF2-40B4-BE49-F238E27FC236}">
                <a16:creationId xmlns:a16="http://schemas.microsoft.com/office/drawing/2014/main" id="{57BDF829-F067-4ACA-937C-9AA0D394D56E}"/>
              </a:ext>
            </a:extLst>
          </p:cNvPr>
          <p:cNvSpPr>
            <a:spLocks noChangeArrowheads="1"/>
          </p:cNvSpPr>
          <p:nvPr/>
        </p:nvSpPr>
        <p:spPr bwMode="auto">
          <a:xfrm>
            <a:off x="7315199" y="2911365"/>
            <a:ext cx="500333" cy="347149"/>
          </a:xfrm>
          <a:prstGeom prst="rightArrow">
            <a:avLst>
              <a:gd name="adj1" fmla="val 50000"/>
              <a:gd name="adj2" fmla="val 35795"/>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AutoShape 5">
            <a:extLst>
              <a:ext uri="{FF2B5EF4-FFF2-40B4-BE49-F238E27FC236}">
                <a16:creationId xmlns:a16="http://schemas.microsoft.com/office/drawing/2014/main" id="{0BA6DAD0-35A6-4DE4-B44D-23BECF2EB1B9}"/>
              </a:ext>
            </a:extLst>
          </p:cNvPr>
          <p:cNvSpPr>
            <a:spLocks noChangeArrowheads="1"/>
          </p:cNvSpPr>
          <p:nvPr/>
        </p:nvSpPr>
        <p:spPr bwMode="auto">
          <a:xfrm>
            <a:off x="7315199" y="1840823"/>
            <a:ext cx="500333" cy="347149"/>
          </a:xfrm>
          <a:prstGeom prst="rightArrow">
            <a:avLst>
              <a:gd name="adj1" fmla="val 50000"/>
              <a:gd name="adj2" fmla="val 35795"/>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6227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1710025" y="1968394"/>
            <a:ext cx="5723700" cy="819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dirty="0"/>
              <a:t>Providing Nonverbal feedback</a:t>
            </a:r>
            <a:endParaRPr dirty="0"/>
          </a:p>
        </p:txBody>
      </p:sp>
      <p:sp>
        <p:nvSpPr>
          <p:cNvPr id="119" name="Google Shape;119;p16"/>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
        <p:nvSpPr>
          <p:cNvPr id="3" name="Google Shape;94;p13">
            <a:extLst>
              <a:ext uri="{FF2B5EF4-FFF2-40B4-BE49-F238E27FC236}">
                <a16:creationId xmlns:a16="http://schemas.microsoft.com/office/drawing/2014/main" id="{76ACAF61-B08A-4E35-9565-CD92BA3171D7}"/>
              </a:ext>
            </a:extLst>
          </p:cNvPr>
          <p:cNvSpPr txBox="1"/>
          <p:nvPr/>
        </p:nvSpPr>
        <p:spPr>
          <a:xfrm>
            <a:off x="1989473" y="2489950"/>
            <a:ext cx="5164801" cy="1032687"/>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None/>
            </a:pPr>
            <a:r>
              <a:rPr lang="en-US" dirty="0">
                <a:solidFill>
                  <a:schemeClr val="dk1"/>
                </a:solidFill>
                <a:latin typeface="Lato"/>
                <a:ea typeface="Lato"/>
                <a:cs typeface="Lato"/>
                <a:sym typeface="Lato"/>
              </a:rPr>
              <a:t>Participants can place an icon beside their name to communicate with the host and other participants without disrupting the flow of the meeting. </a:t>
            </a:r>
          </a:p>
        </p:txBody>
      </p:sp>
      <p:pic>
        <p:nvPicPr>
          <p:cNvPr id="4102" name="Picture 6" descr="Thumbs up and thumbs down circle emblems Vector Image">
            <a:extLst>
              <a:ext uri="{FF2B5EF4-FFF2-40B4-BE49-F238E27FC236}">
                <a16:creationId xmlns:a16="http://schemas.microsoft.com/office/drawing/2014/main" id="{0606F436-1DF4-4392-A155-94FE4AEACC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34" b="27819"/>
          <a:stretch/>
        </p:blipFill>
        <p:spPr bwMode="auto">
          <a:xfrm>
            <a:off x="3706587" y="3494850"/>
            <a:ext cx="1730825" cy="72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9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 name="Rectangle 2">
            <a:extLst>
              <a:ext uri="{FF2B5EF4-FFF2-40B4-BE49-F238E27FC236}">
                <a16:creationId xmlns:a16="http://schemas.microsoft.com/office/drawing/2014/main" id="{22D3C151-4724-4ED3-9070-408F7C972751}"/>
              </a:ext>
            </a:extLst>
          </p:cNvPr>
          <p:cNvSpPr/>
          <p:nvPr/>
        </p:nvSpPr>
        <p:spPr>
          <a:xfrm>
            <a:off x="3678865" y="2999183"/>
            <a:ext cx="4689808" cy="17736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2" name="Google Shape;342;p35"/>
          <p:cNvSpPr txBox="1">
            <a:spLocks noGrp="1"/>
          </p:cNvSpPr>
          <p:nvPr>
            <p:ph type="title"/>
          </p:nvPr>
        </p:nvSpPr>
        <p:spPr>
          <a:xfrm>
            <a:off x="941974" y="616210"/>
            <a:ext cx="6462600" cy="857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2800" b="1" dirty="0">
                <a:solidFill>
                  <a:schemeClr val="accent1">
                    <a:lumMod val="75000"/>
                  </a:schemeClr>
                </a:solidFill>
              </a:rPr>
              <a:t>To provide nonverbal feedback to the host of the meeting: </a:t>
            </a:r>
          </a:p>
        </p:txBody>
      </p:sp>
      <p:sp>
        <p:nvSpPr>
          <p:cNvPr id="343" name="Google Shape;343;p35"/>
          <p:cNvSpPr txBox="1">
            <a:spLocks noGrp="1"/>
          </p:cNvSpPr>
          <p:nvPr>
            <p:ph type="body" idx="1"/>
          </p:nvPr>
        </p:nvSpPr>
        <p:spPr>
          <a:xfrm>
            <a:off x="1133158" y="1419742"/>
            <a:ext cx="4689808" cy="135560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400" b="1" dirty="0"/>
              <a:t>1.</a:t>
            </a:r>
            <a:r>
              <a:rPr lang="en-US" sz="1400" dirty="0"/>
              <a:t> Join a Zoom meeting as a participant.</a:t>
            </a:r>
          </a:p>
          <a:p>
            <a:pPr marL="0" lvl="0" indent="0" algn="l" rtl="0">
              <a:spcBef>
                <a:spcPts val="600"/>
              </a:spcBef>
              <a:spcAft>
                <a:spcPts val="0"/>
              </a:spcAft>
              <a:buNone/>
            </a:pPr>
            <a:r>
              <a:rPr lang="en-US" sz="1400" b="1" dirty="0"/>
              <a:t>2.</a:t>
            </a:r>
            <a:r>
              <a:rPr lang="en-US" sz="1400" dirty="0"/>
              <a:t> Click the Participants button.</a:t>
            </a:r>
          </a:p>
          <a:p>
            <a:pPr marL="0" lvl="0" indent="0" algn="l" rtl="0">
              <a:spcBef>
                <a:spcPts val="600"/>
              </a:spcBef>
              <a:spcAft>
                <a:spcPts val="0"/>
              </a:spcAft>
              <a:buNone/>
            </a:pPr>
            <a:r>
              <a:rPr lang="en-US" sz="1400" b="1" dirty="0"/>
              <a:t>3.</a:t>
            </a:r>
            <a:r>
              <a:rPr lang="en-US" sz="1400" dirty="0"/>
              <a:t> Click one of the icons to provide feedback to the host. </a:t>
            </a:r>
          </a:p>
          <a:p>
            <a:pPr marL="0" lvl="0" indent="0" algn="l" rtl="0">
              <a:spcBef>
                <a:spcPts val="600"/>
              </a:spcBef>
              <a:spcAft>
                <a:spcPts val="0"/>
              </a:spcAft>
              <a:buNone/>
            </a:pPr>
            <a:r>
              <a:rPr lang="en-US" sz="1400" dirty="0"/>
              <a:t>     Click the icon again to remove it.</a:t>
            </a:r>
          </a:p>
          <a:p>
            <a:pPr marL="0" lvl="0" indent="0" algn="l" rtl="0">
              <a:spcBef>
                <a:spcPts val="600"/>
              </a:spcBef>
              <a:spcAft>
                <a:spcPts val="0"/>
              </a:spcAft>
              <a:buNone/>
            </a:pPr>
            <a:r>
              <a:rPr lang="en-US" sz="1400" b="1" i="1" dirty="0"/>
              <a:t>       </a:t>
            </a:r>
            <a:endParaRPr lang="en-US" sz="1400" i="1" dirty="0"/>
          </a:p>
        </p:txBody>
      </p:sp>
      <p:sp>
        <p:nvSpPr>
          <p:cNvPr id="344" name="Google Shape;344;p3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5123" name="Picture 3">
            <a:extLst>
              <a:ext uri="{FF2B5EF4-FFF2-40B4-BE49-F238E27FC236}">
                <a16:creationId xmlns:a16="http://schemas.microsoft.com/office/drawing/2014/main" id="{5815DF37-0EB0-47D0-99DE-BA40EEB54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501" y="1270442"/>
            <a:ext cx="623197" cy="4868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Google Shape;343;p35">
            <a:extLst>
              <a:ext uri="{FF2B5EF4-FFF2-40B4-BE49-F238E27FC236}">
                <a16:creationId xmlns:a16="http://schemas.microsoft.com/office/drawing/2014/main" id="{BF81F772-8BC5-4211-8BDE-B222744A692E}"/>
              </a:ext>
            </a:extLst>
          </p:cNvPr>
          <p:cNvSpPr txBox="1">
            <a:spLocks/>
          </p:cNvSpPr>
          <p:nvPr/>
        </p:nvSpPr>
        <p:spPr>
          <a:xfrm>
            <a:off x="1325097" y="2579513"/>
            <a:ext cx="3901150" cy="3916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buFont typeface="Lato"/>
              <a:buNone/>
            </a:pPr>
            <a:r>
              <a:rPr lang="en-US" sz="1200" b="1" i="1" dirty="0">
                <a:solidFill>
                  <a:schemeClr val="accent1">
                    <a:lumMod val="75000"/>
                  </a:schemeClr>
                </a:solidFill>
              </a:rPr>
              <a:t>Note: </a:t>
            </a:r>
            <a:r>
              <a:rPr lang="en-US" sz="1200" i="1" dirty="0">
                <a:solidFill>
                  <a:schemeClr val="accent1">
                    <a:lumMod val="75000"/>
                  </a:schemeClr>
                </a:solidFill>
              </a:rPr>
              <a:t>You can only have one icon active at a time.</a:t>
            </a:r>
          </a:p>
        </p:txBody>
      </p:sp>
      <p:sp>
        <p:nvSpPr>
          <p:cNvPr id="9" name="Google Shape;343;p35">
            <a:extLst>
              <a:ext uri="{FF2B5EF4-FFF2-40B4-BE49-F238E27FC236}">
                <a16:creationId xmlns:a16="http://schemas.microsoft.com/office/drawing/2014/main" id="{140C2B67-60A9-45C0-9684-3B1AB303E69D}"/>
              </a:ext>
            </a:extLst>
          </p:cNvPr>
          <p:cNvSpPr txBox="1">
            <a:spLocks/>
          </p:cNvSpPr>
          <p:nvPr/>
        </p:nvSpPr>
        <p:spPr>
          <a:xfrm>
            <a:off x="3941965" y="4300091"/>
            <a:ext cx="4370592" cy="51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buFont typeface="Lato"/>
              <a:buNone/>
            </a:pPr>
            <a:r>
              <a:rPr lang="en-US" sz="1200" b="1" i="1" dirty="0">
                <a:solidFill>
                  <a:schemeClr val="accent1">
                    <a:lumMod val="75000"/>
                  </a:schemeClr>
                </a:solidFill>
              </a:rPr>
              <a:t>The icon will appear next to your name in the participants list.</a:t>
            </a:r>
          </a:p>
          <a:p>
            <a:pPr marL="0" indent="0">
              <a:buFont typeface="Lato"/>
              <a:buNone/>
            </a:pPr>
            <a:r>
              <a:rPr lang="en-US" sz="1200" b="1" i="1" dirty="0">
                <a:solidFill>
                  <a:schemeClr val="accent1">
                    <a:lumMod val="75000"/>
                  </a:schemeClr>
                </a:solidFill>
              </a:rPr>
              <a:t> </a:t>
            </a:r>
          </a:p>
          <a:p>
            <a:pPr marL="0" indent="0">
              <a:buFont typeface="Lato"/>
              <a:buNone/>
            </a:pPr>
            <a:endParaRPr lang="en-US" sz="1200" b="1" i="1" dirty="0">
              <a:solidFill>
                <a:schemeClr val="accent1">
                  <a:lumMod val="75000"/>
                </a:schemeClr>
              </a:solidFill>
            </a:endParaRPr>
          </a:p>
        </p:txBody>
      </p:sp>
      <p:pic>
        <p:nvPicPr>
          <p:cNvPr id="5124" name="Picture 4">
            <a:extLst>
              <a:ext uri="{FF2B5EF4-FFF2-40B4-BE49-F238E27FC236}">
                <a16:creationId xmlns:a16="http://schemas.microsoft.com/office/drawing/2014/main" id="{46DA72EB-62B3-430B-8B2F-7D7DA2BD83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901" y="3961609"/>
            <a:ext cx="3657600" cy="365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AFE504A1-129F-450A-88AC-22619DC80612}"/>
              </a:ext>
            </a:extLst>
          </p:cNvPr>
          <p:cNvSpPr txBox="1"/>
          <p:nvPr/>
        </p:nvSpPr>
        <p:spPr>
          <a:xfrm>
            <a:off x="3908575" y="3117884"/>
            <a:ext cx="4572000" cy="723275"/>
          </a:xfrm>
          <a:prstGeom prst="rect">
            <a:avLst/>
          </a:prstGeom>
          <a:noFill/>
        </p:spPr>
        <p:txBody>
          <a:bodyPr wrap="square">
            <a:spAutoFit/>
          </a:bodyPr>
          <a:lstStyle/>
          <a:p>
            <a:pPr marL="0" lvl="0" indent="0" rtl="0">
              <a:spcBef>
                <a:spcPts val="600"/>
              </a:spcBef>
              <a:spcAft>
                <a:spcPts val="0"/>
              </a:spcAft>
              <a:buNone/>
            </a:pPr>
            <a:r>
              <a:rPr lang="en-US" sz="1200" b="1" dirty="0">
                <a:solidFill>
                  <a:schemeClr val="dk1"/>
                </a:solidFill>
                <a:latin typeface="Lato"/>
                <a:ea typeface="Lato"/>
                <a:cs typeface="Lato"/>
                <a:sym typeface="Lato"/>
              </a:rPr>
              <a:t>For example</a:t>
            </a:r>
            <a:r>
              <a:rPr lang="en-US" sz="1200" dirty="0">
                <a:solidFill>
                  <a:schemeClr val="dk1"/>
                </a:solidFill>
                <a:latin typeface="Lato"/>
                <a:ea typeface="Lato"/>
                <a:cs typeface="Lato"/>
                <a:sym typeface="Lato"/>
              </a:rPr>
              <a:t>, by clicking Raise Hand places the raise hand icon beside your name to simulate a hand raise. </a:t>
            </a:r>
          </a:p>
          <a:p>
            <a:pPr marL="0" lvl="0" indent="0" rtl="0">
              <a:spcBef>
                <a:spcPts val="600"/>
              </a:spcBef>
              <a:spcAft>
                <a:spcPts val="0"/>
              </a:spcAft>
              <a:buNone/>
            </a:pPr>
            <a:r>
              <a:rPr lang="en-US" sz="1200" dirty="0">
                <a:solidFill>
                  <a:schemeClr val="dk1"/>
                </a:solidFill>
                <a:latin typeface="Lato"/>
                <a:ea typeface="Lato"/>
                <a:cs typeface="Lato"/>
                <a:sym typeface="Lato"/>
              </a:rPr>
              <a:t>All participants can see the icons that everyone else has chosen.</a:t>
            </a:r>
          </a:p>
        </p:txBody>
      </p:sp>
      <p:pic>
        <p:nvPicPr>
          <p:cNvPr id="4" name="Picture 2">
            <a:extLst>
              <a:ext uri="{FF2B5EF4-FFF2-40B4-BE49-F238E27FC236}">
                <a16:creationId xmlns:a16="http://schemas.microsoft.com/office/drawing/2014/main" id="{139DC681-5524-4A95-8DFC-13E379FAC7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7103" y="1886007"/>
            <a:ext cx="2791029" cy="97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rrow: Curved Up 9">
            <a:extLst>
              <a:ext uri="{FF2B5EF4-FFF2-40B4-BE49-F238E27FC236}">
                <a16:creationId xmlns:a16="http://schemas.microsoft.com/office/drawing/2014/main" id="{859A9DC9-458C-4A3A-8790-3E739CAEA10E}"/>
              </a:ext>
            </a:extLst>
          </p:cNvPr>
          <p:cNvSpPr/>
          <p:nvPr/>
        </p:nvSpPr>
        <p:spPr>
          <a:xfrm rot="8376867">
            <a:off x="6721253" y="1409984"/>
            <a:ext cx="748593" cy="28433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72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5" name="Rectangle 4">
            <a:extLst>
              <a:ext uri="{FF2B5EF4-FFF2-40B4-BE49-F238E27FC236}">
                <a16:creationId xmlns:a16="http://schemas.microsoft.com/office/drawing/2014/main" id="{860AAAB3-41D3-4C92-8BEA-932EAE33BD5E}"/>
              </a:ext>
            </a:extLst>
          </p:cNvPr>
          <p:cNvSpPr/>
          <p:nvPr/>
        </p:nvSpPr>
        <p:spPr>
          <a:xfrm>
            <a:off x="5546244" y="1454848"/>
            <a:ext cx="2609766" cy="2827200"/>
          </a:xfrm>
          <a:prstGeom prst="rect">
            <a:avLst/>
          </a:prstGeom>
          <a:solidFill>
            <a:schemeClr val="accent2">
              <a:lumMod val="40000"/>
              <a:lumOff val="60000"/>
            </a:schemeClr>
          </a:solidFill>
          <a:ln w="38100" cap="flat" cmpd="sng" algn="ctr">
            <a:solidFill>
              <a:schemeClr val="accent1"/>
            </a:solidFill>
            <a:prstDash val="solid"/>
            <a:round/>
            <a:headEnd type="none" w="med" len="med"/>
            <a:tailEnd type="none" w="med" len="med"/>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marL="0" indent="0" algn="just">
              <a:spcBef>
                <a:spcPts val="300"/>
              </a:spcBef>
              <a:buFont typeface="Lato"/>
              <a:buNone/>
            </a:pPr>
            <a:r>
              <a:rPr lang="en-US" sz="1200" dirty="0">
                <a:solidFill>
                  <a:schemeClr val="accent1">
                    <a:lumMod val="75000"/>
                  </a:schemeClr>
                </a:solidFill>
                <a:latin typeface="Lato" panose="020B0604020202020204" charset="0"/>
              </a:rPr>
              <a:t>   •  Raise Hand / Lower Hand</a:t>
            </a:r>
          </a:p>
          <a:p>
            <a:pPr marL="0" indent="0" algn="just">
              <a:spcBef>
                <a:spcPts val="300"/>
              </a:spcBef>
              <a:buFont typeface="Lato"/>
              <a:buNone/>
            </a:pPr>
            <a:r>
              <a:rPr lang="en-US" sz="1200" dirty="0">
                <a:solidFill>
                  <a:schemeClr val="accent1">
                    <a:lumMod val="75000"/>
                  </a:schemeClr>
                </a:solidFill>
                <a:latin typeface="Lato" panose="020B0604020202020204" charset="0"/>
              </a:rPr>
              <a:t>   •  Yes</a:t>
            </a:r>
          </a:p>
          <a:p>
            <a:pPr marL="0" indent="0" algn="just">
              <a:spcBef>
                <a:spcPts val="300"/>
              </a:spcBef>
              <a:buFont typeface="Lato"/>
              <a:buNone/>
            </a:pPr>
            <a:r>
              <a:rPr lang="en-US" sz="1200" dirty="0">
                <a:solidFill>
                  <a:schemeClr val="accent1">
                    <a:lumMod val="75000"/>
                  </a:schemeClr>
                </a:solidFill>
                <a:latin typeface="Lato" panose="020B0604020202020204" charset="0"/>
              </a:rPr>
              <a:t>   •  No</a:t>
            </a:r>
          </a:p>
          <a:p>
            <a:pPr marL="0" indent="0" algn="just">
              <a:spcBef>
                <a:spcPts val="300"/>
              </a:spcBef>
              <a:buFont typeface="Lato"/>
              <a:buNone/>
            </a:pPr>
            <a:r>
              <a:rPr lang="en-US" sz="1200" dirty="0">
                <a:solidFill>
                  <a:schemeClr val="accent1">
                    <a:lumMod val="75000"/>
                  </a:schemeClr>
                </a:solidFill>
                <a:latin typeface="Lato" panose="020B0604020202020204" charset="0"/>
              </a:rPr>
              <a:t>   •  Go slower</a:t>
            </a:r>
          </a:p>
          <a:p>
            <a:pPr marL="0" indent="0" algn="just">
              <a:spcBef>
                <a:spcPts val="300"/>
              </a:spcBef>
              <a:buFont typeface="Lato"/>
              <a:buNone/>
            </a:pPr>
            <a:r>
              <a:rPr lang="en-US" sz="1200" dirty="0">
                <a:solidFill>
                  <a:schemeClr val="accent1">
                    <a:lumMod val="75000"/>
                  </a:schemeClr>
                </a:solidFill>
                <a:latin typeface="Lato" panose="020B0604020202020204" charset="0"/>
              </a:rPr>
              <a:t>   •  Go faster</a:t>
            </a:r>
          </a:p>
          <a:p>
            <a:pPr marL="0" indent="0" algn="just">
              <a:spcBef>
                <a:spcPts val="300"/>
              </a:spcBef>
              <a:buFont typeface="Lato"/>
              <a:buNone/>
            </a:pPr>
            <a:r>
              <a:rPr lang="en-US" sz="1200" dirty="0">
                <a:solidFill>
                  <a:schemeClr val="accent1">
                    <a:lumMod val="75000"/>
                  </a:schemeClr>
                </a:solidFill>
                <a:latin typeface="Lato" panose="020B0604020202020204" charset="0"/>
              </a:rPr>
              <a:t>   •  Additional icons are available </a:t>
            </a:r>
          </a:p>
          <a:p>
            <a:pPr marL="0" indent="0" algn="just">
              <a:spcBef>
                <a:spcPts val="300"/>
              </a:spcBef>
              <a:buFont typeface="Lato"/>
              <a:buNone/>
            </a:pPr>
            <a:r>
              <a:rPr lang="en-US" sz="1200" dirty="0">
                <a:solidFill>
                  <a:schemeClr val="accent1">
                    <a:lumMod val="75000"/>
                  </a:schemeClr>
                </a:solidFill>
                <a:latin typeface="Lato" panose="020B0604020202020204" charset="0"/>
              </a:rPr>
              <a:t>        by clicking the more button:</a:t>
            </a:r>
          </a:p>
          <a:p>
            <a:pPr marL="0" indent="0" algn="just">
              <a:spcBef>
                <a:spcPts val="300"/>
              </a:spcBef>
              <a:buFont typeface="Lato"/>
              <a:buNone/>
            </a:pPr>
            <a:r>
              <a:rPr lang="en-US" sz="1200" dirty="0">
                <a:solidFill>
                  <a:schemeClr val="accent1">
                    <a:lumMod val="75000"/>
                  </a:schemeClr>
                </a:solidFill>
                <a:latin typeface="Lato" panose="020B0604020202020204" charset="0"/>
              </a:rPr>
              <a:t>             o   Disagree</a:t>
            </a:r>
          </a:p>
          <a:p>
            <a:pPr marL="0" indent="0" algn="just">
              <a:spcBef>
                <a:spcPts val="300"/>
              </a:spcBef>
              <a:buFont typeface="Lato"/>
              <a:buNone/>
            </a:pPr>
            <a:r>
              <a:rPr lang="en-US" sz="1200" dirty="0">
                <a:solidFill>
                  <a:schemeClr val="accent1">
                    <a:lumMod val="75000"/>
                  </a:schemeClr>
                </a:solidFill>
                <a:latin typeface="Lato" panose="020B0604020202020204" charset="0"/>
              </a:rPr>
              <a:t>             o   Agree</a:t>
            </a:r>
          </a:p>
          <a:p>
            <a:pPr marL="0" indent="0" algn="just">
              <a:spcBef>
                <a:spcPts val="300"/>
              </a:spcBef>
              <a:buFont typeface="Lato"/>
              <a:buNone/>
            </a:pPr>
            <a:r>
              <a:rPr lang="en-US" sz="1200" dirty="0">
                <a:solidFill>
                  <a:schemeClr val="accent1">
                    <a:lumMod val="75000"/>
                  </a:schemeClr>
                </a:solidFill>
                <a:latin typeface="Lato" panose="020B0604020202020204" charset="0"/>
              </a:rPr>
              <a:t>             o   Clap</a:t>
            </a:r>
          </a:p>
          <a:p>
            <a:pPr marL="0" indent="0" algn="just">
              <a:spcBef>
                <a:spcPts val="300"/>
              </a:spcBef>
              <a:buFont typeface="Lato"/>
              <a:buNone/>
            </a:pPr>
            <a:r>
              <a:rPr lang="en-US" sz="1200" dirty="0">
                <a:solidFill>
                  <a:schemeClr val="accent1">
                    <a:lumMod val="75000"/>
                  </a:schemeClr>
                </a:solidFill>
                <a:latin typeface="Lato" panose="020B0604020202020204" charset="0"/>
              </a:rPr>
              <a:t>             o   Need a break</a:t>
            </a:r>
          </a:p>
          <a:p>
            <a:pPr marL="0" indent="0" algn="just">
              <a:spcBef>
                <a:spcPts val="300"/>
              </a:spcBef>
              <a:buFont typeface="Lato"/>
              <a:buNone/>
            </a:pPr>
            <a:r>
              <a:rPr lang="en-US" sz="1200" dirty="0">
                <a:solidFill>
                  <a:schemeClr val="accent1">
                    <a:lumMod val="75000"/>
                  </a:schemeClr>
                </a:solidFill>
                <a:latin typeface="Lato" panose="020B0604020202020204" charset="0"/>
              </a:rPr>
              <a:t>             o   Away</a:t>
            </a:r>
            <a:endParaRPr lang="en-US" sz="1200" i="1" dirty="0">
              <a:solidFill>
                <a:schemeClr val="accent1">
                  <a:lumMod val="75000"/>
                </a:schemeClr>
              </a:solidFill>
              <a:latin typeface="Lato" panose="020B0604020202020204" charset="0"/>
            </a:endParaRPr>
          </a:p>
        </p:txBody>
      </p:sp>
      <p:sp>
        <p:nvSpPr>
          <p:cNvPr id="344" name="Google Shape;344;p3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5122" name="Picture 2">
            <a:extLst>
              <a:ext uri="{FF2B5EF4-FFF2-40B4-BE49-F238E27FC236}">
                <a16:creationId xmlns:a16="http://schemas.microsoft.com/office/drawing/2014/main" id="{01D74B70-A9D3-4899-BBA4-899BD8445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97" y="2080224"/>
            <a:ext cx="3635331" cy="126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F9BBB1E6-148F-4E6B-9898-F6B6C1569F77}"/>
              </a:ext>
            </a:extLst>
          </p:cNvPr>
          <p:cNvCxnSpPr/>
          <p:nvPr/>
        </p:nvCxnSpPr>
        <p:spPr>
          <a:xfrm>
            <a:off x="4772628" y="2870753"/>
            <a:ext cx="584791"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Google Shape;342;p35">
            <a:extLst>
              <a:ext uri="{FF2B5EF4-FFF2-40B4-BE49-F238E27FC236}">
                <a16:creationId xmlns:a16="http://schemas.microsoft.com/office/drawing/2014/main" id="{A53B2448-860C-4225-807C-66593B067E3D}"/>
              </a:ext>
            </a:extLst>
          </p:cNvPr>
          <p:cNvSpPr txBox="1">
            <a:spLocks/>
          </p:cNvSpPr>
          <p:nvPr/>
        </p:nvSpPr>
        <p:spPr>
          <a:xfrm>
            <a:off x="835648" y="744489"/>
            <a:ext cx="64626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pPr>
              <a:spcBef>
                <a:spcPts val="600"/>
              </a:spcBef>
            </a:pPr>
            <a:r>
              <a:rPr lang="en-US" sz="3000" b="1" dirty="0">
                <a:solidFill>
                  <a:schemeClr val="accent1">
                    <a:lumMod val="75000"/>
                  </a:schemeClr>
                </a:solidFill>
              </a:rPr>
              <a:t>To provide nonverbal feedback to the host of the meeting: </a:t>
            </a:r>
          </a:p>
        </p:txBody>
      </p:sp>
    </p:spTree>
    <p:extLst>
      <p:ext uri="{BB962C8B-B14F-4D97-AF65-F5344CB8AC3E}">
        <p14:creationId xmlns:p14="http://schemas.microsoft.com/office/powerpoint/2010/main" val="366271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2145</Words>
  <Application>Microsoft Office PowerPoint</Application>
  <PresentationFormat>On-screen Show (16:9)</PresentationFormat>
  <Paragraphs>220</Paragraphs>
  <Slides>28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Lato</vt:lpstr>
      <vt:lpstr>Arial</vt:lpstr>
      <vt:lpstr>Raleway</vt:lpstr>
      <vt:lpstr>Montserrat</vt:lpstr>
      <vt:lpstr>Antonio template</vt:lpstr>
      <vt:lpstr>instruction for  participants via zoom</vt:lpstr>
      <vt:lpstr>PowerPoint Presentation</vt:lpstr>
      <vt:lpstr>Instruction for Participants Via Zoom</vt:lpstr>
      <vt:lpstr>Instruction for Participants Via Zoom</vt:lpstr>
      <vt:lpstr>Sharing a reaction</vt:lpstr>
      <vt:lpstr>Sharing a reaction</vt:lpstr>
      <vt:lpstr>PowerPoint Presentation</vt:lpstr>
      <vt:lpstr>To provide nonverbal feedback to the host of the meeting: </vt:lpstr>
      <vt:lpstr>PowerPoint Presentation</vt:lpstr>
      <vt:lpstr>Using annotation tools</vt:lpstr>
      <vt:lpstr>Listening to language interpretation</vt:lpstr>
      <vt:lpstr>How to conference in other languages ?</vt:lpstr>
      <vt:lpstr>How to conference in other languages ?</vt:lpstr>
      <vt:lpstr>Zoom Best Practice Tips</vt:lpstr>
      <vt:lpstr>Audio-visual quality</vt:lpstr>
      <vt:lpstr>Testing audio quality</vt:lpstr>
      <vt:lpstr>Testing audio quality</vt:lpstr>
      <vt:lpstr>Setting – lighting and space</vt:lpstr>
      <vt:lpstr>Using Virtual Background</vt:lpstr>
      <vt:lpstr>Using Virtual Background</vt:lpstr>
      <vt:lpstr>Using Virtual Background</vt:lpstr>
      <vt:lpstr>Practice session</vt:lpstr>
      <vt:lpstr>How to join training session</vt:lpstr>
      <vt:lpstr>More infomation</vt:lpstr>
      <vt:lpstr>Useful Links:</vt:lpstr>
      <vt:lpstr>Supporters</vt:lpstr>
      <vt:lpstr>Thanks!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BABSEACLE</dc:creator>
  <cp:lastModifiedBy>BABSEACLE</cp:lastModifiedBy>
  <cp:revision>71</cp:revision>
  <dcterms:modified xsi:type="dcterms:W3CDTF">2020-09-22T11:02:44Z</dcterms:modified>
</cp:coreProperties>
</file>